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3" r:id="rId3"/>
    <p:sldId id="274" r:id="rId4"/>
    <p:sldId id="257" r:id="rId5"/>
    <p:sldId id="266" r:id="rId6"/>
    <p:sldId id="258" r:id="rId7"/>
    <p:sldId id="272" r:id="rId8"/>
    <p:sldId id="267" r:id="rId9"/>
    <p:sldId id="260" r:id="rId10"/>
    <p:sldId id="263" r:id="rId11"/>
    <p:sldId id="265" r:id="rId12"/>
    <p:sldId id="262" r:id="rId13"/>
    <p:sldId id="261" r:id="rId14"/>
    <p:sldId id="259" r:id="rId15"/>
    <p:sldId id="269" r:id="rId16"/>
    <p:sldId id="268" r:id="rId17"/>
    <p:sldId id="270" r:id="rId18"/>
    <p:sldId id="271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778"/>
  </p:normalViewPr>
  <p:slideViewPr>
    <p:cSldViewPr snapToGrid="0" snapToObjects="1">
      <p:cViewPr varScale="1">
        <p:scale>
          <a:sx n="143" d="100"/>
          <a:sy n="143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80AB0-CDCB-5048-BC47-659248276CC1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3E370-ADF4-6E43-AF70-005F5DCD2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54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C202E-BE3F-6243-925E-41260B56D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9B565E-7FEF-3E4C-AA4D-E6BDB49B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26E17-F092-1D4E-BBA1-A235CEF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59FFA9-E15C-C944-9EEB-12EA23F5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4DB39-79E8-6B41-A83C-9B9C9872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809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0FF3-863F-574A-A8E1-89EF0ED1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546ACB-72F3-D549-9CC3-64EDE9C11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86013-ADE5-9540-BCB9-5B062CEE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9D0E9-A0ED-7942-9000-6E2FD5D0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6F914D-D00E-A64F-BB2E-5199A9D9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544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1339F3-1773-FE4B-A92A-0DB6F494C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305854-3AEC-0A42-A9C7-3601AC233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86D86-C890-B44C-979A-ACFAF328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9AE91-98C4-744C-BB1A-80785F15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39C44-0250-8D43-8667-1B7E16A3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86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699A1-FBB3-1C4E-97B7-BADA4CB2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F5E34-9A78-AD4C-B25F-16220FCDF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C089F-E777-CF45-99DE-82BCA34B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52A47-BDDC-B141-805C-BBDB3FB9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00930-ACBC-2A44-B08A-9C245DAE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729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287BF-9589-F841-B365-CA19E8EB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B55D3-EEE1-A94A-A325-C1171421B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2669F-E550-D447-BEB8-F47070E5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4AE32E-B817-FB42-B7B0-5E88C017B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00511D-E47A-FB4E-BF47-CB06DFD2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756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CF05B-2E5C-864D-B97D-D4ADD0F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FDB5F-0D66-3443-BC0C-39A3C265C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7B71A-8E34-214A-AE6C-84FD0933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1FCC2-1067-6141-8F61-86FBE09A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A08D0-4EBE-B94F-9522-6783D8EA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E2E3F-E1FC-4C4E-A18F-4D6836D4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56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22341-B096-094B-ACE9-7F46D08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B75BE-6F7F-264E-B924-3999130E4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C0EE69-277C-F043-9C76-0B2EAB46A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275505-AF35-D443-ADC7-3716B20FD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03FBD3-C320-0D4B-BD49-EBB8AF64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3AA2AA-B176-AF43-95B5-2B660B0F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8A32B4-47C4-124F-8FB1-5B86CB1B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5D4907-AEDD-834A-817B-5838B4B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1350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F1D29-E987-0B4F-AB6F-51CB9719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05299F-2D07-6942-92BA-3E79CAD4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FE80-6AE7-064A-84A8-2D1E6A02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D4EF41-449E-6048-8553-4AA84445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552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814918-B68C-324F-A585-49ED741E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E04AA8-B0FA-254B-83A0-0CF44EFB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F6D83-8DC7-6247-92D2-7A7198DE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7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D598B-E9DE-5E4F-B116-3D2FAB50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6AC07-39E7-2D48-A780-EC7094FAB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BCF2CF-30F7-814E-B236-86C2AFE6F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45A09A-FABD-3E41-8E33-00979A5F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9B908-310F-7341-ACE8-0D2B9925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312738-836F-014F-976C-82DA9833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187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8C2D1-0118-744D-9274-567F4A07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02C4C-4CF3-B847-90FB-F91D11BF2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387B9-34CD-E443-93CA-A47B64BF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BA26A5-E10D-1448-B0EC-A75AAE5F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7A0769-0524-B145-84D0-5DCDCF33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D3CA-A4F0-9245-97F2-7CBF7C05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14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16EA7-D1E1-BA45-B8A0-DDD6B93E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93805-D630-6745-BF99-1D209A384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EFAD7-AAE6-2648-B74F-F0EC06166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294ED-F58C-B247-8CF4-F5BBDFFA7974}" type="datetimeFigureOut">
              <a:rPr kumimoji="1" lang="ko-KR" altLang="en-US" smtClean="0"/>
              <a:t>2020. 6. 20.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FC378-054F-524A-BF05-0A288F8E3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A34E5-2529-CD45-881D-26FDA45DD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C8648-EF24-6940-B740-6F2889E76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10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mart.com/proddetail/remote-database-support-service-creation-install-upgrade-setup-20202836673.html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E552B-CD46-4940-BEE8-C96C91B7B4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JPA </a:t>
            </a:r>
            <a:r>
              <a:rPr kumimoji="1" lang="ko-KR" altLang="en-US" dirty="0" err="1"/>
              <a:t>기본편</a:t>
            </a:r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영속성관리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내부동작방식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7C1CB2-DD66-434F-8C80-903F8E54C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75396"/>
          </a:xfrm>
        </p:spPr>
        <p:txBody>
          <a:bodyPr anchor="ctr" anchorCtr="1">
            <a:normAutofit fontScale="92500" lnSpcReduction="20000"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영속성 컨텍스트 </a:t>
            </a:r>
            <a:r>
              <a:rPr kumimoji="1" lang="en-US" altLang="ko-KR" dirty="0"/>
              <a:t>1</a:t>
            </a:r>
          </a:p>
          <a:p>
            <a:pPr marL="342900" indent="-342900">
              <a:buFontTx/>
              <a:buChar char="-"/>
            </a:pPr>
            <a:r>
              <a:rPr kumimoji="1" lang="ko-KR" altLang="en-US" dirty="0"/>
              <a:t>영속성 컨텍스트 </a:t>
            </a:r>
            <a:r>
              <a:rPr kumimoji="1" lang="en-US" altLang="ko-KR" dirty="0"/>
              <a:t>2</a:t>
            </a:r>
          </a:p>
          <a:p>
            <a:pPr marL="342900" indent="-342900">
              <a:buFontTx/>
              <a:buChar char="-"/>
            </a:pPr>
            <a:r>
              <a:rPr kumimoji="1" lang="ko-KR" altLang="en-US" dirty="0" err="1"/>
              <a:t>플러시</a:t>
            </a:r>
            <a:endParaRPr kumimoji="1" lang="en-US" altLang="ko-KR" dirty="0"/>
          </a:p>
          <a:p>
            <a:pPr marL="342900" indent="-342900">
              <a:buFontTx/>
              <a:buChar char="-"/>
            </a:pPr>
            <a:r>
              <a:rPr kumimoji="1" lang="ko-KR" altLang="en-US" dirty="0" err="1"/>
              <a:t>준영속상태</a:t>
            </a:r>
            <a:endParaRPr kumimoji="1" lang="en-US" altLang="ko-KR" dirty="0"/>
          </a:p>
          <a:p>
            <a:pPr marL="342900" indent="-342900">
              <a:buFontTx/>
              <a:buChar char="-"/>
            </a:pPr>
            <a:r>
              <a:rPr kumimoji="1" lang="ko-KR" altLang="en-US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99385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예제</a:t>
            </a:r>
            <a:r>
              <a:rPr kumimoji="1" lang="en-US" altLang="ko-KR" sz="3200" b="1" dirty="0"/>
              <a:t>)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비영속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-&gt;</a:t>
            </a:r>
            <a:r>
              <a:rPr kumimoji="1" lang="ko-KR" altLang="en-US" sz="3200" b="1" dirty="0"/>
              <a:t> 영속 </a:t>
            </a:r>
            <a:r>
              <a:rPr kumimoji="1" lang="en-US" altLang="ko-KR" sz="3200" b="1" dirty="0"/>
              <a:t>(managed)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3719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Employee </a:t>
            </a:r>
            <a:r>
              <a:rPr kumimoji="1" lang="ko-KR" altLang="en-US" sz="2400" b="1" dirty="0" err="1"/>
              <a:t>생성후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persist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9E8609-9118-7047-A852-4425A849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92" y="1641754"/>
            <a:ext cx="3948851" cy="21383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457B95-9C1C-1F4A-A316-1C0BDDD0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8" y="1641754"/>
            <a:ext cx="7279047" cy="5144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E6DB2-DD66-7D4C-B0FA-981E2A5AD869}"/>
              </a:ext>
            </a:extLst>
          </p:cNvPr>
          <p:cNvSpPr txBox="1"/>
          <p:nvPr/>
        </p:nvSpPr>
        <p:spPr>
          <a:xfrm>
            <a:off x="7812492" y="4214227"/>
            <a:ext cx="39128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실제로는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할때는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</a:t>
            </a:r>
            <a:r>
              <a:rPr kumimoji="1" lang="ko-KR" altLang="en-US" sz="1200" dirty="0"/>
              <a:t> 쿼리가 수행되지 않고</a:t>
            </a:r>
            <a:endParaRPr kumimoji="1" lang="en-US" altLang="ko-KR" sz="1200" dirty="0"/>
          </a:p>
          <a:p>
            <a:r>
              <a:rPr kumimoji="1" lang="ko-KR" altLang="en-US" sz="1200" dirty="0"/>
              <a:t>트랜잭션으로 </a:t>
            </a:r>
            <a:r>
              <a:rPr kumimoji="1" lang="ko-KR" altLang="en-US" sz="1200" dirty="0" err="1"/>
              <a:t>커밋을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쿼리가 수행 되었다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이유는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는 영속성 컨텍스트에 반영을 하고</a:t>
            </a:r>
            <a:endParaRPr kumimoji="1" lang="en-US" altLang="ko-KR" sz="1200" dirty="0"/>
          </a:p>
          <a:p>
            <a:r>
              <a:rPr kumimoji="1" lang="en-US" altLang="ko-KR" sz="1200" dirty="0"/>
              <a:t>Commit</a:t>
            </a:r>
            <a:r>
              <a:rPr kumimoji="1" lang="ko-KR" altLang="en-US" sz="1200" dirty="0"/>
              <a:t> 은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에 바로 연산을 수행하는 것이기 때문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영속성 컨텍스트는 뒤에서 설명을 추가하지만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간단히 말해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메모리 상의 버퍼 </a:t>
            </a:r>
            <a:r>
              <a:rPr kumimoji="1" lang="ko-KR" altLang="en-US" sz="1200" dirty="0" err="1"/>
              <a:t>라고</a:t>
            </a:r>
            <a:r>
              <a:rPr kumimoji="1" lang="ko-KR" altLang="en-US" sz="1200" dirty="0"/>
              <a:t> 생각하면 된다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 버퍼는 </a:t>
            </a:r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캐시의 역할도 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SQL </a:t>
            </a:r>
            <a:r>
              <a:rPr kumimoji="1" lang="ko-KR" altLang="en-US" sz="1200" dirty="0"/>
              <a:t>메모리의 역할도 수행한다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59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예제</a:t>
            </a:r>
            <a:r>
              <a:rPr kumimoji="1" lang="en-US" altLang="ko-KR" sz="3200" b="1" dirty="0"/>
              <a:t>)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준영속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(managed)</a:t>
            </a:r>
            <a:r>
              <a:rPr kumimoji="1" lang="ko-KR" altLang="en-US" sz="3200" b="1" dirty="0"/>
              <a:t> 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detach, remove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E6DB2-DD66-7D4C-B0FA-981E2A5AD869}"/>
              </a:ext>
            </a:extLst>
          </p:cNvPr>
          <p:cNvSpPr txBox="1"/>
          <p:nvPr/>
        </p:nvSpPr>
        <p:spPr>
          <a:xfrm>
            <a:off x="7812492" y="4214227"/>
            <a:ext cx="39128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실제로는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할때는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</a:t>
            </a:r>
            <a:r>
              <a:rPr kumimoji="1" lang="ko-KR" altLang="en-US" sz="1200" dirty="0"/>
              <a:t> 쿼리가 수행되지 않고</a:t>
            </a:r>
            <a:endParaRPr kumimoji="1" lang="en-US" altLang="ko-KR" sz="1200" dirty="0"/>
          </a:p>
          <a:p>
            <a:r>
              <a:rPr kumimoji="1" lang="ko-KR" altLang="en-US" sz="1200" dirty="0"/>
              <a:t>트랜잭션으로 </a:t>
            </a:r>
            <a:r>
              <a:rPr kumimoji="1" lang="ko-KR" altLang="en-US" sz="1200" dirty="0" err="1"/>
              <a:t>커밋을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할때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쿼리가 수행 되었다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이유는 </a:t>
            </a:r>
            <a:r>
              <a:rPr kumimoji="1" lang="en-US" altLang="ko-KR" sz="1200" dirty="0"/>
              <a:t>persist()</a:t>
            </a:r>
            <a:r>
              <a:rPr kumimoji="1" lang="ko-KR" altLang="en-US" sz="1200" dirty="0"/>
              <a:t>는 영속성 컨텍스트에 반영을 하고</a:t>
            </a:r>
            <a:endParaRPr kumimoji="1" lang="en-US" altLang="ko-KR" sz="1200" dirty="0"/>
          </a:p>
          <a:p>
            <a:r>
              <a:rPr kumimoji="1" lang="en-US" altLang="ko-KR" sz="1200" dirty="0"/>
              <a:t>Commit</a:t>
            </a:r>
            <a:r>
              <a:rPr kumimoji="1" lang="ko-KR" altLang="en-US" sz="1200" dirty="0"/>
              <a:t> 은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에 바로 연산을 수행하는 것이기 때문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영속성 컨텍스트는 뒤에서 설명을 추가하지만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간단히 말해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메모리 상의 버퍼 </a:t>
            </a:r>
            <a:r>
              <a:rPr kumimoji="1" lang="ko-KR" altLang="en-US" sz="1200" dirty="0" err="1"/>
              <a:t>라고</a:t>
            </a:r>
            <a:r>
              <a:rPr kumimoji="1" lang="ko-KR" altLang="en-US" sz="1200" dirty="0"/>
              <a:t> 생각하면 된다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 버퍼는 </a:t>
            </a:r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캐시의 역할도 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SQL </a:t>
            </a:r>
            <a:r>
              <a:rPr kumimoji="1" lang="ko-KR" altLang="en-US" sz="1200" dirty="0"/>
              <a:t>메모리의 역할도 수행한다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4BBAE-F3AE-5C46-8369-1D9C4C69865C}"/>
              </a:ext>
            </a:extLst>
          </p:cNvPr>
          <p:cNvSpPr txBox="1"/>
          <p:nvPr/>
        </p:nvSpPr>
        <p:spPr>
          <a:xfrm>
            <a:off x="6483752" y="995423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FF0000"/>
                </a:solidFill>
              </a:rPr>
              <a:t>detach, remove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의 차이점 정리할 것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149629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메모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내일 강의 들으면서 정리할 것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347402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비영속</a:t>
            </a:r>
            <a:r>
              <a:rPr kumimoji="1" lang="en-US" altLang="ko-KR" sz="2400" b="1" dirty="0"/>
              <a:t> (new/transient)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영속성 객체는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1</a:t>
            </a:r>
            <a:r>
              <a:rPr kumimoji="1" lang="ko-KR" altLang="en-US" dirty="0"/>
              <a:t>차 캐시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쓰기지연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 </a:t>
            </a:r>
            <a:r>
              <a:rPr kumimoji="1" lang="ko-KR" altLang="en-US" dirty="0"/>
              <a:t>저장소</a:t>
            </a:r>
            <a:endParaRPr kumimoji="1" lang="en-US" altLang="ko-KR" dirty="0"/>
          </a:p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관리한다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Flush,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clear </a:t>
            </a:r>
            <a:r>
              <a:rPr kumimoji="1" lang="ko-KR" altLang="en-US" dirty="0"/>
              <a:t>등을 수행하면 </a:t>
            </a:r>
            <a:endParaRPr kumimoji="1" lang="en-US" altLang="ko-KR" dirty="0"/>
          </a:p>
          <a:p>
            <a:r>
              <a:rPr kumimoji="1" lang="ko-KR" altLang="en-US" dirty="0"/>
              <a:t>어디를 제거하는지 </a:t>
            </a:r>
            <a:r>
              <a:rPr kumimoji="1" lang="ko-KR" altLang="en-US" dirty="0" err="1"/>
              <a:t>적어놓기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Persist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</a:t>
            </a:r>
            <a:endParaRPr kumimoji="1" lang="en-US" altLang="ko-KR" dirty="0"/>
          </a:p>
          <a:p>
            <a:r>
              <a:rPr kumimoji="1" lang="ko-KR" altLang="en-US" dirty="0"/>
              <a:t>어디를 제거하는지 </a:t>
            </a:r>
            <a:r>
              <a:rPr kumimoji="1" lang="ko-KR" altLang="en-US" dirty="0" err="1"/>
              <a:t>적어놓기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Detach </a:t>
            </a:r>
            <a:r>
              <a:rPr kumimoji="1" lang="ko-KR" altLang="en-US" dirty="0" err="1"/>
              <a:t>할때는</a:t>
            </a:r>
            <a:endParaRPr kumimoji="1" lang="en-US" altLang="ko-KR" dirty="0"/>
          </a:p>
          <a:p>
            <a:r>
              <a:rPr kumimoji="1" lang="ko-KR" altLang="en-US" dirty="0"/>
              <a:t>어디를 제거하는지 </a:t>
            </a:r>
            <a:r>
              <a:rPr kumimoji="1" lang="ko-KR" altLang="en-US" dirty="0" err="1"/>
              <a:t>적어놓기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0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생명주기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>
                <a:solidFill>
                  <a:srgbClr val="FF0000"/>
                </a:solidFill>
              </a:rPr>
              <a:t>따로 그림 새로 만들자</a:t>
            </a:r>
            <a:r>
              <a:rPr kumimoji="1" lang="en-US" altLang="ko-KR" sz="3200" b="1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1DA0C4-A0A4-824E-9689-DCA9F08A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110455"/>
            <a:ext cx="6283124" cy="43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87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28ECE-9A67-F04C-A99C-8D5BF5003CB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>
                <a:solidFill>
                  <a:srgbClr val="FF0000"/>
                </a:solidFill>
              </a:rPr>
              <a:t>영속성 컨텍스트 사용하는 환경들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(</a:t>
            </a:r>
            <a:r>
              <a:rPr kumimoji="1" lang="ko-KR" altLang="en-US" sz="3200" b="1" dirty="0"/>
              <a:t>정리 필요</a:t>
            </a:r>
            <a:r>
              <a:rPr kumimoji="1" lang="en-US" altLang="ko-KR" sz="3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43F1C-157A-5E4A-BBF5-97E0BF0D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104900"/>
            <a:ext cx="5295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8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17F76-1C2D-B148-B585-E3871E29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조회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 캐시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3530BC-1F6C-3842-B248-FD2E67C58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11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52525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생성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비영속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employee = new Employee();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employee.setId</a:t>
            </a:r>
            <a:r>
              <a:rPr kumimoji="1" lang="en-US" altLang="ko-KR" dirty="0"/>
              <a:t>(1L);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employee.setName</a:t>
            </a:r>
            <a:r>
              <a:rPr kumimoji="1" lang="en-US" altLang="ko-KR" dirty="0"/>
              <a:t>(“</a:t>
            </a:r>
            <a:r>
              <a:rPr kumimoji="1" lang="en-US" altLang="ko-KR" dirty="0" err="1"/>
              <a:t>Dr.Jordan</a:t>
            </a:r>
            <a:r>
              <a:rPr kumimoji="1" lang="en-US" altLang="ko-KR" dirty="0"/>
              <a:t>”);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영속</a:t>
            </a:r>
            <a:endParaRPr kumimoji="1" lang="en-US" altLang="ko-KR" sz="2000" b="1" dirty="0">
              <a:solidFill>
                <a:schemeClr val="accent1"/>
              </a:solidFill>
            </a:endParaRP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em.perisist</a:t>
            </a:r>
            <a:r>
              <a:rPr kumimoji="1" lang="en-US" altLang="ko-KR" dirty="0"/>
              <a:t>(employee);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차 캐시에서 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en-US" altLang="ko-KR" dirty="0"/>
              <a:t>  Employee emp1 = </a:t>
            </a:r>
            <a:r>
              <a:rPr kumimoji="1" lang="en-US" altLang="ko-KR" dirty="0" err="1"/>
              <a:t>em.find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Employee.class</a:t>
            </a:r>
            <a:r>
              <a:rPr kumimoji="1" lang="en-US" altLang="ko-KR" dirty="0"/>
              <a:t>, 1L);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A2D948-902D-5549-A57E-045FB81FB2D9}"/>
              </a:ext>
            </a:extLst>
          </p:cNvPr>
          <p:cNvSpPr/>
          <p:nvPr/>
        </p:nvSpPr>
        <p:spPr>
          <a:xfrm>
            <a:off x="6038466" y="995423"/>
            <a:ext cx="5266481" cy="365760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C5962-9BA8-D94D-B1AC-A419DE784BBB}"/>
              </a:ext>
            </a:extLst>
          </p:cNvPr>
          <p:cNvSpPr txBox="1"/>
          <p:nvPr/>
        </p:nvSpPr>
        <p:spPr>
          <a:xfrm>
            <a:off x="6163472" y="1142090"/>
            <a:ext cx="504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(Entity Manager)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35694B-BB6E-A14C-962B-B1BE269FD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24778"/>
              </p:ext>
            </p:extLst>
          </p:nvPr>
        </p:nvGraphicFramePr>
        <p:xfrm>
          <a:off x="7566324" y="2673752"/>
          <a:ext cx="2558005" cy="167089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07515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850490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319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@Id</a:t>
                      </a:r>
                      <a:endParaRPr lang="ko-KR" altLang="en-US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30D36F9-3ECF-9246-A98A-DF9D082ADFB3}"/>
              </a:ext>
            </a:extLst>
          </p:cNvPr>
          <p:cNvSpPr/>
          <p:nvPr/>
        </p:nvSpPr>
        <p:spPr>
          <a:xfrm>
            <a:off x="8595312" y="3130021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9D37B-A3FB-C14A-8AD7-CDF5B97D9D09}"/>
              </a:ext>
            </a:extLst>
          </p:cNvPr>
          <p:cNvSpPr txBox="1"/>
          <p:nvPr/>
        </p:nvSpPr>
        <p:spPr>
          <a:xfrm>
            <a:off x="7566324" y="2273643"/>
            <a:ext cx="194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8EDF42-68F8-FC4F-9864-884AEB9855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116010" y="3509199"/>
            <a:ext cx="2450314" cy="40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8AC67FD0-984A-9246-B1BA-1C1B255CBE4A}"/>
              </a:ext>
            </a:extLst>
          </p:cNvPr>
          <p:cNvCxnSpPr>
            <a:stCxn id="7" idx="4"/>
            <a:endCxn id="3" idx="2"/>
          </p:cNvCxnSpPr>
          <p:nvPr/>
        </p:nvCxnSpPr>
        <p:spPr>
          <a:xfrm rot="5400000">
            <a:off x="5673448" y="540967"/>
            <a:ext cx="546593" cy="6640960"/>
          </a:xfrm>
          <a:prstGeom prst="bentConnector3">
            <a:avLst>
              <a:gd name="adj1" fmla="val 2156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E32676-D50F-3448-B232-BC01D533D71F}"/>
              </a:ext>
            </a:extLst>
          </p:cNvPr>
          <p:cNvSpPr txBox="1"/>
          <p:nvPr/>
        </p:nvSpPr>
        <p:spPr>
          <a:xfrm>
            <a:off x="5783044" y="5204927"/>
            <a:ext cx="5907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캐시는 </a:t>
            </a:r>
            <a:r>
              <a:rPr kumimoji="1" lang="en-US" altLang="ko-KR" sz="1200" dirty="0"/>
              <a:t>@Id 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키로 해서 </a:t>
            </a:r>
            <a:r>
              <a:rPr kumimoji="1" lang="en-US" altLang="ko-KR" sz="1200" dirty="0"/>
              <a:t>Entity </a:t>
            </a:r>
            <a:r>
              <a:rPr kumimoji="1" lang="ko-KR" altLang="en-US" sz="1200" dirty="0"/>
              <a:t>객체를 값으로 갖는 컬렉션 형태의 자료구조의</a:t>
            </a:r>
            <a:endParaRPr kumimoji="1" lang="en-US" altLang="ko-KR" sz="1200" dirty="0"/>
          </a:p>
          <a:p>
            <a:r>
              <a:rPr kumimoji="1" lang="ko-KR" altLang="en-US" sz="1200" dirty="0"/>
              <a:t>버퍼이다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777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캐시에 데이터 </a:t>
            </a:r>
            <a:r>
              <a:rPr kumimoji="1" lang="ko-KR" altLang="en-US" sz="3200" b="1" dirty="0" err="1"/>
              <a:t>없을때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52525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생성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비영속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employee = new Employee();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employee.setId</a:t>
            </a:r>
            <a:r>
              <a:rPr kumimoji="1" lang="en-US" altLang="ko-KR" dirty="0"/>
              <a:t>(1L);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employee.setName</a:t>
            </a:r>
            <a:r>
              <a:rPr kumimoji="1" lang="en-US" altLang="ko-KR" dirty="0"/>
              <a:t>(“</a:t>
            </a:r>
            <a:r>
              <a:rPr kumimoji="1" lang="en-US" altLang="ko-KR" dirty="0" err="1"/>
              <a:t>Dr.Jordan</a:t>
            </a:r>
            <a:r>
              <a:rPr kumimoji="1" lang="en-US" altLang="ko-KR" dirty="0"/>
              <a:t>”);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 err="1">
                <a:solidFill>
                  <a:schemeClr val="accent1"/>
                </a:solidFill>
              </a:rPr>
              <a:t>엔티티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영속</a:t>
            </a:r>
            <a:endParaRPr kumimoji="1" lang="en-US" altLang="ko-KR" sz="2000" b="1" dirty="0">
              <a:solidFill>
                <a:schemeClr val="accent1"/>
              </a:solidFill>
            </a:endParaRP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em.perisist</a:t>
            </a:r>
            <a:r>
              <a:rPr kumimoji="1" lang="en-US" altLang="ko-KR" dirty="0"/>
              <a:t>(employee);</a:t>
            </a:r>
          </a:p>
          <a:p>
            <a:endParaRPr kumimoji="1" lang="en-US" altLang="ko-KR" dirty="0"/>
          </a:p>
          <a:p>
            <a:r>
              <a:rPr kumimoji="1" lang="en-US" altLang="ko-KR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차 캐시에서 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en-US" altLang="ko-KR" dirty="0"/>
              <a:t>  Employee emp1 = </a:t>
            </a:r>
            <a:r>
              <a:rPr kumimoji="1" lang="en-US" altLang="ko-KR" dirty="0" err="1"/>
              <a:t>em.find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Employee.class</a:t>
            </a:r>
            <a:r>
              <a:rPr kumimoji="1" lang="en-US" altLang="ko-KR" dirty="0"/>
              <a:t>, 1L);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// 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조회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2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(1</a:t>
            </a:r>
            <a:r>
              <a:rPr kumimoji="1" lang="ko-KR" altLang="en-US" sz="2000" b="1" dirty="0">
                <a:solidFill>
                  <a:schemeClr val="accent1"/>
                </a:solidFill>
              </a:rPr>
              <a:t>차 캐시에 없을 때</a:t>
            </a:r>
            <a:r>
              <a:rPr kumimoji="1" lang="en-US" altLang="ko-KR" sz="2000" b="1" dirty="0">
                <a:solidFill>
                  <a:schemeClr val="accent1"/>
                </a:solidFill>
              </a:rPr>
              <a:t>)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emp2 = </a:t>
            </a:r>
            <a:r>
              <a:rPr kumimoji="1" lang="en-US" altLang="ko-KR" dirty="0" err="1"/>
              <a:t>em.find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Employee.class</a:t>
            </a:r>
            <a:r>
              <a:rPr kumimoji="1" lang="en-US" altLang="ko-KR" dirty="0"/>
              <a:t>, 2L);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A2D948-902D-5549-A57E-045FB81FB2D9}"/>
              </a:ext>
            </a:extLst>
          </p:cNvPr>
          <p:cNvSpPr/>
          <p:nvPr/>
        </p:nvSpPr>
        <p:spPr>
          <a:xfrm>
            <a:off x="5972537" y="892246"/>
            <a:ext cx="3009417" cy="365760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C5962-9BA8-D94D-B1AC-A419DE784BBB}"/>
              </a:ext>
            </a:extLst>
          </p:cNvPr>
          <p:cNvSpPr txBox="1"/>
          <p:nvPr/>
        </p:nvSpPr>
        <p:spPr>
          <a:xfrm>
            <a:off x="5972537" y="965459"/>
            <a:ext cx="2303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(Entity Manager)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35694B-BB6E-A14C-962B-B1BE269FD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26597"/>
              </p:ext>
            </p:extLst>
          </p:nvPr>
        </p:nvGraphicFramePr>
        <p:xfrm>
          <a:off x="6099857" y="2038140"/>
          <a:ext cx="2558005" cy="232346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07515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850490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319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@Id</a:t>
                      </a:r>
                      <a:endParaRPr lang="ko-KR" altLang="en-US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53555026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30D36F9-3ECF-9246-A98A-DF9D082ADFB3}"/>
              </a:ext>
            </a:extLst>
          </p:cNvPr>
          <p:cNvSpPr/>
          <p:nvPr/>
        </p:nvSpPr>
        <p:spPr>
          <a:xfrm>
            <a:off x="7128845" y="2494409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9D37B-A3FB-C14A-8AD7-CDF5B97D9D09}"/>
              </a:ext>
            </a:extLst>
          </p:cNvPr>
          <p:cNvSpPr txBox="1"/>
          <p:nvPr/>
        </p:nvSpPr>
        <p:spPr>
          <a:xfrm>
            <a:off x="6022567" y="1638031"/>
            <a:ext cx="194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8EDF42-68F8-FC4F-9864-884AEB9855D8}"/>
              </a:ext>
            </a:extLst>
          </p:cNvPr>
          <p:cNvCxnSpPr>
            <a:cxnSpLocks/>
          </p:cNvCxnSpPr>
          <p:nvPr/>
        </p:nvCxnSpPr>
        <p:spPr>
          <a:xfrm flipV="1">
            <a:off x="3796650" y="2823893"/>
            <a:ext cx="2303207" cy="98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CBC4F50-9612-2F4C-9F83-5D3E4490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076" y="2388068"/>
            <a:ext cx="1921936" cy="144529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C7CEB1B-1D31-B449-8C5F-187CAAB6D4E2}"/>
              </a:ext>
            </a:extLst>
          </p:cNvPr>
          <p:cNvSpPr/>
          <p:nvPr/>
        </p:nvSpPr>
        <p:spPr>
          <a:xfrm>
            <a:off x="8542116" y="3308786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#2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A785823-131D-244B-8282-F21CC692D23F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4193962" y="2885447"/>
            <a:ext cx="313168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B2CD0B-F0FD-A148-9740-C75AE15B0CB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981954" y="3060485"/>
            <a:ext cx="1077122" cy="50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95C7FE-A193-904E-A80D-C5C60B0EDD9C}"/>
              </a:ext>
            </a:extLst>
          </p:cNvPr>
          <p:cNvCxnSpPr>
            <a:cxnSpLocks/>
            <a:stCxn id="11" idx="1"/>
            <a:endCxn id="18" idx="6"/>
          </p:cNvCxnSpPr>
          <p:nvPr/>
        </p:nvCxnSpPr>
        <p:spPr>
          <a:xfrm flipH="1">
            <a:off x="9885939" y="3110716"/>
            <a:ext cx="173137" cy="42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C24C279-6B8E-A641-8192-A47B0C32BF6E}"/>
              </a:ext>
            </a:extLst>
          </p:cNvPr>
          <p:cNvCxnSpPr>
            <a:cxnSpLocks/>
            <a:stCxn id="18" idx="2"/>
            <a:endCxn id="42" idx="6"/>
          </p:cNvCxnSpPr>
          <p:nvPr/>
        </p:nvCxnSpPr>
        <p:spPr>
          <a:xfrm flipH="1" flipV="1">
            <a:off x="8292971" y="3379034"/>
            <a:ext cx="249145" cy="15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7A89AA6-4BA3-2F4F-BF59-86122808F567}"/>
              </a:ext>
            </a:extLst>
          </p:cNvPr>
          <p:cNvSpPr/>
          <p:nvPr/>
        </p:nvSpPr>
        <p:spPr>
          <a:xfrm>
            <a:off x="6949148" y="3149969"/>
            <a:ext cx="1343823" cy="45813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#2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0A53196-9F6E-944E-98A6-C562A43277AE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5132529" y="3541007"/>
            <a:ext cx="2013417" cy="130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CCD17A-BE29-B649-81B6-449A2505AF56}"/>
              </a:ext>
            </a:extLst>
          </p:cNvPr>
          <p:cNvCxnSpPr>
            <a:cxnSpLocks/>
          </p:cNvCxnSpPr>
          <p:nvPr/>
        </p:nvCxnSpPr>
        <p:spPr>
          <a:xfrm flipV="1">
            <a:off x="5128869" y="3528071"/>
            <a:ext cx="967131" cy="117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CC3274D-E478-3F49-9805-B4A42619921B}"/>
              </a:ext>
            </a:extLst>
          </p:cNvPr>
          <p:cNvSpPr txBox="1"/>
          <p:nvPr/>
        </p:nvSpPr>
        <p:spPr>
          <a:xfrm>
            <a:off x="8973838" y="2779722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2. DB </a:t>
            </a:r>
            <a:r>
              <a:rPr kumimoji="1" lang="ko-KR" altLang="en-US" sz="1200" dirty="0"/>
              <a:t>조회</a:t>
            </a:r>
            <a:endParaRPr kumimoji="1" lang="en-US" altLang="ko-KR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E5BFED-347C-AD4F-87E8-040271014C4A}"/>
              </a:ext>
            </a:extLst>
          </p:cNvPr>
          <p:cNvSpPr txBox="1"/>
          <p:nvPr/>
        </p:nvSpPr>
        <p:spPr>
          <a:xfrm>
            <a:off x="4226308" y="4200108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1. 1</a:t>
            </a:r>
            <a:r>
              <a:rPr kumimoji="1" lang="ko-KR" altLang="en-US" sz="1200" dirty="0"/>
              <a:t>차 캐시 조회</a:t>
            </a:r>
            <a:endParaRPr kumimoji="1" lang="en-US" altLang="ko-KR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BCB1F9-2905-C34E-BB5A-135BB1F31F0A}"/>
              </a:ext>
            </a:extLst>
          </p:cNvPr>
          <p:cNvSpPr txBox="1"/>
          <p:nvPr/>
        </p:nvSpPr>
        <p:spPr>
          <a:xfrm>
            <a:off x="9155091" y="3774444"/>
            <a:ext cx="230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3.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캐시에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에서 조회해온 </a:t>
            </a:r>
            <a:endParaRPr kumimoji="1" lang="en-US" altLang="ko-KR" sz="1200" dirty="0"/>
          </a:p>
          <a:p>
            <a:r>
              <a:rPr kumimoji="1" lang="ko-KR" altLang="en-US" sz="1200" dirty="0"/>
              <a:t>데이터를 </a:t>
            </a:r>
            <a:r>
              <a:rPr kumimoji="1" lang="ko-KR" altLang="en-US" sz="1200" dirty="0" err="1"/>
              <a:t>밀어넣는다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259BD-A656-1E41-80C3-AD44A0AFD9FE}"/>
              </a:ext>
            </a:extLst>
          </p:cNvPr>
          <p:cNvSpPr txBox="1"/>
          <p:nvPr/>
        </p:nvSpPr>
        <p:spPr>
          <a:xfrm>
            <a:off x="5257000" y="4701678"/>
            <a:ext cx="913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4. return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7CAEE-F8D9-6949-8784-2DA0BCDA9F7D}"/>
              </a:ext>
            </a:extLst>
          </p:cNvPr>
          <p:cNvSpPr txBox="1"/>
          <p:nvPr/>
        </p:nvSpPr>
        <p:spPr>
          <a:xfrm>
            <a:off x="9075498" y="998589"/>
            <a:ext cx="2811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/>
              <a:t>이미지 출처</a:t>
            </a:r>
            <a:endParaRPr kumimoji="1" lang="en-US" altLang="ko-KR" sz="800" dirty="0"/>
          </a:p>
          <a:p>
            <a:r>
              <a:rPr lang="en" altLang="ko-KR" sz="800" dirty="0">
                <a:hlinkClick r:id="rId3"/>
              </a:rPr>
              <a:t>https://www.indiamart.com/proddetail/remote-database-support-service-creation-install-upgrade-setup-20202836673.html</a:t>
            </a:r>
            <a:endParaRPr kumimoji="1" lang="en-US" altLang="ko-KR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21C5E2-369B-984B-8842-29BD5BBA0E28}"/>
              </a:ext>
            </a:extLst>
          </p:cNvPr>
          <p:cNvSpPr txBox="1"/>
          <p:nvPr/>
        </p:nvSpPr>
        <p:spPr>
          <a:xfrm>
            <a:off x="5970280" y="5115177"/>
            <a:ext cx="5725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 err="1"/>
              <a:t>엔티티</a:t>
            </a:r>
            <a:r>
              <a:rPr kumimoji="1" lang="ko-KR" altLang="en-US" sz="1200" b="1" dirty="0"/>
              <a:t> 매니저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1</a:t>
            </a:r>
            <a:r>
              <a:rPr kumimoji="1" lang="ko-KR" altLang="en-US" sz="1200" b="1" dirty="0"/>
              <a:t>차 캐시</a:t>
            </a:r>
            <a:endParaRPr kumimoji="1" lang="en-US" altLang="ko-KR" sz="1200" b="1" dirty="0"/>
          </a:p>
          <a:p>
            <a:r>
              <a:rPr kumimoji="1" lang="ko-KR" altLang="en-US" sz="1000" dirty="0"/>
              <a:t>데이터 베이스 트랜잭션 단위로 만들고 해당 트랜잭션이 끝날 때 이것을 종료시킨다</a:t>
            </a:r>
            <a:r>
              <a:rPr kumimoji="1" lang="en-US" altLang="ko-KR" sz="1000" dirty="0"/>
              <a:t>.(</a:t>
            </a:r>
            <a:r>
              <a:rPr kumimoji="1" lang="ko-KR" altLang="en-US" sz="1000" dirty="0"/>
              <a:t>자원 반환</a:t>
            </a:r>
            <a:r>
              <a:rPr kumimoji="1" lang="en-US" altLang="ko-KR" sz="1000" dirty="0"/>
              <a:t>)</a:t>
            </a:r>
          </a:p>
          <a:p>
            <a:r>
              <a:rPr kumimoji="1" lang="ko-KR" altLang="en-US" sz="1000" dirty="0"/>
              <a:t>고객의 요청이 하나가 들어와서 해당 비즈니스가 종료되면 이 영속성 컨텍스트 역시 지운다</a:t>
            </a:r>
            <a:r>
              <a:rPr kumimoji="1" lang="en-US" altLang="ko-KR" sz="1000" dirty="0"/>
              <a:t>.</a:t>
            </a:r>
          </a:p>
          <a:p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 역시 모두 날라간다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굉장히 짧은 단위인 트랜잭션 내부에서만 이득이 있고</a:t>
            </a:r>
            <a:r>
              <a:rPr kumimoji="1" lang="en-US" altLang="ko-KR" sz="1000" dirty="0"/>
              <a:t>,</a:t>
            </a:r>
          </a:p>
          <a:p>
            <a:r>
              <a:rPr kumimoji="1" lang="ko-KR" altLang="en-US" sz="1000" dirty="0"/>
              <a:t>애플리케이션 전체에서 사용하는 캐시가 아니기 때문에 큰 이득은 없다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r>
              <a:rPr kumimoji="1" lang="ko-KR" altLang="en-US" sz="1000" dirty="0"/>
              <a:t>애플리케이션 전체에서 공유하는 캐시는 </a:t>
            </a:r>
            <a:r>
              <a:rPr kumimoji="1" lang="en-US" altLang="ko-KR" sz="1000" dirty="0"/>
              <a:t>JPA/Hibernate</a:t>
            </a:r>
            <a:r>
              <a:rPr kumimoji="1" lang="ko-KR" altLang="en-US" sz="1000" dirty="0"/>
              <a:t> 에서는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차 캐시라고 불린다</a:t>
            </a:r>
            <a:r>
              <a:rPr kumimoji="1" lang="en-US" altLang="ko-KR" sz="1000" dirty="0"/>
              <a:t>.</a:t>
            </a:r>
          </a:p>
          <a:p>
            <a:endParaRPr kumimoji="1" lang="en-US" altLang="ko-KR" sz="1000" dirty="0"/>
          </a:p>
          <a:p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캐시는 데이터베이스 트랜잭션 안에서만 효과가 있기 때문에 성능의 이점을 얻을 만한</a:t>
            </a:r>
            <a:endParaRPr kumimoji="1" lang="en-US" altLang="ko-KR" sz="1000" dirty="0"/>
          </a:p>
          <a:p>
            <a:r>
              <a:rPr kumimoji="1" lang="ko-KR" altLang="en-US" sz="1000" dirty="0"/>
              <a:t>큰 장점은 되지 못한다</a:t>
            </a:r>
            <a:r>
              <a:rPr kumimoji="1"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174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예제</a:t>
            </a:r>
            <a:r>
              <a:rPr kumimoji="1" lang="en-US" altLang="ko-KR" sz="3200" b="1" dirty="0"/>
              <a:t> (1)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BD5278-1EB2-B34F-95EA-A317B1C9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5" y="979394"/>
            <a:ext cx="6794500" cy="5257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F15F0F-D24B-BA47-B67E-1B9160AF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66" y="1769036"/>
            <a:ext cx="3698688" cy="25486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7489266" y="1203512"/>
            <a:ext cx="297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출력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결과</a:t>
            </a:r>
          </a:p>
          <a:p>
            <a:r>
              <a:rPr kumimoji="1" lang="ko-KR" altLang="en-US" sz="1000" dirty="0" err="1"/>
              <a:t>조회용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SQL</a:t>
            </a:r>
            <a:r>
              <a:rPr kumimoji="1" lang="ko-KR" altLang="en-US" sz="1000" dirty="0"/>
              <a:t> 이 나가지 않는 것을 확인 가능하다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68629D-DB9E-1540-B5D2-11CE5259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6" y="5324428"/>
            <a:ext cx="3698688" cy="3781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9C84B9-360B-7E44-93EA-D6B2793C5EDA}"/>
              </a:ext>
            </a:extLst>
          </p:cNvPr>
          <p:cNvSpPr txBox="1"/>
          <p:nvPr/>
        </p:nvSpPr>
        <p:spPr>
          <a:xfrm>
            <a:off x="7426513" y="4941655"/>
            <a:ext cx="2973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DATABASE </a:t>
            </a:r>
            <a:r>
              <a:rPr kumimoji="1" lang="ko-KR" altLang="en-US" sz="12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23087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예제</a:t>
            </a:r>
            <a:r>
              <a:rPr kumimoji="1" lang="en-US" altLang="ko-KR" sz="3200" b="1" dirty="0"/>
              <a:t> (2)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7408584" y="1203512"/>
            <a:ext cx="42993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출력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결과</a:t>
            </a:r>
          </a:p>
          <a:p>
            <a:r>
              <a:rPr kumimoji="1" lang="ko-KR" altLang="en-US" sz="1000" dirty="0"/>
              <a:t>영속성 컨텍스트 내부의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캐시에 </a:t>
            </a:r>
            <a:r>
              <a:rPr kumimoji="1" lang="en-US" altLang="ko-KR" sz="1000" dirty="0"/>
              <a:t>“Jordan”</a:t>
            </a:r>
            <a:r>
              <a:rPr kumimoji="1" lang="ko-KR" altLang="en-US" sz="1000" dirty="0"/>
              <a:t> 에 대한 </a:t>
            </a:r>
            <a:r>
              <a:rPr kumimoji="1" lang="en-US" altLang="ko-KR" sz="1000" dirty="0"/>
              <a:t>Entity</a:t>
            </a:r>
            <a:r>
              <a:rPr kumimoji="1" lang="ko-KR" altLang="en-US" sz="1000" dirty="0"/>
              <a:t> 가 없는 </a:t>
            </a:r>
            <a:endParaRPr kumimoji="1" lang="en-US" altLang="ko-KR" sz="1000" dirty="0"/>
          </a:p>
          <a:p>
            <a:r>
              <a:rPr kumimoji="1" lang="ko-KR" altLang="en-US" sz="1000" dirty="0"/>
              <a:t>첫번째 </a:t>
            </a:r>
            <a:r>
              <a:rPr kumimoji="1" lang="en-US" altLang="ko-KR" sz="1000" dirty="0"/>
              <a:t>find()</a:t>
            </a:r>
            <a:r>
              <a:rPr kumimoji="1" lang="ko-KR" altLang="en-US" sz="1000" dirty="0"/>
              <a:t>에 대한 </a:t>
            </a:r>
            <a:r>
              <a:rPr kumimoji="1" lang="en-US" altLang="ko-KR" sz="1000" dirty="0"/>
              <a:t>SELECT </a:t>
            </a:r>
            <a:r>
              <a:rPr kumimoji="1" lang="ko-KR" altLang="en-US" sz="1000" dirty="0"/>
              <a:t>쿼리만 나가고</a:t>
            </a:r>
            <a:endParaRPr kumimoji="1" lang="en-US" altLang="ko-KR" sz="1000" dirty="0"/>
          </a:p>
          <a:p>
            <a:r>
              <a:rPr kumimoji="1" lang="ko-KR" altLang="en-US" sz="1000" dirty="0"/>
              <a:t>영속성 컨텍스트 내부의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차 캐시에 </a:t>
            </a:r>
            <a:r>
              <a:rPr kumimoji="1" lang="en-US" altLang="ko-KR" sz="1000" dirty="0"/>
              <a:t>“Jordan”</a:t>
            </a:r>
            <a:r>
              <a:rPr kumimoji="1" lang="ko-KR" altLang="en-US" sz="1000" dirty="0"/>
              <a:t> 에 대한 </a:t>
            </a:r>
            <a:r>
              <a:rPr kumimoji="1" lang="en-US" altLang="ko-KR" sz="1000" dirty="0"/>
              <a:t>Entity</a:t>
            </a:r>
            <a:r>
              <a:rPr kumimoji="1" lang="ko-KR" altLang="en-US" sz="1000" dirty="0"/>
              <a:t> 가 있는</a:t>
            </a:r>
            <a:endParaRPr kumimoji="1" lang="en-US" altLang="ko-KR" sz="1000" dirty="0"/>
          </a:p>
          <a:p>
            <a:r>
              <a:rPr kumimoji="1" lang="ko-KR" altLang="en-US" sz="1000" dirty="0"/>
              <a:t>두번째 </a:t>
            </a:r>
            <a:r>
              <a:rPr kumimoji="1" lang="en-US" altLang="ko-KR" sz="1000" dirty="0"/>
              <a:t>find()</a:t>
            </a:r>
            <a:r>
              <a:rPr kumimoji="1" lang="ko-KR" altLang="en-US" sz="1000" dirty="0"/>
              <a:t>에 대한 </a:t>
            </a:r>
            <a:r>
              <a:rPr kumimoji="1" lang="en-US" altLang="ko-KR" sz="1000" dirty="0"/>
              <a:t>SELECT </a:t>
            </a:r>
            <a:r>
              <a:rPr kumimoji="1" lang="ko-KR" altLang="en-US" sz="1000" dirty="0"/>
              <a:t>쿼리는 나가지 않는다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68629D-DB9E-1540-B5D2-11CE5259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266" y="5324428"/>
            <a:ext cx="3698688" cy="3781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9C84B9-360B-7E44-93EA-D6B2793C5EDA}"/>
              </a:ext>
            </a:extLst>
          </p:cNvPr>
          <p:cNvSpPr txBox="1"/>
          <p:nvPr/>
        </p:nvSpPr>
        <p:spPr>
          <a:xfrm>
            <a:off x="7408584" y="4959584"/>
            <a:ext cx="2973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DATABASE </a:t>
            </a:r>
            <a:r>
              <a:rPr kumimoji="1" lang="ko-KR" altLang="en-US" sz="1200" b="1" dirty="0"/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1E31C-C85E-9342-98BF-2FDBCAA747CA}"/>
              </a:ext>
            </a:extLst>
          </p:cNvPr>
          <p:cNvSpPr txBox="1"/>
          <p:nvPr/>
        </p:nvSpPr>
        <p:spPr>
          <a:xfrm>
            <a:off x="-1" y="961462"/>
            <a:ext cx="698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이전 페이지</a:t>
            </a:r>
            <a:r>
              <a:rPr kumimoji="1" lang="en-US" altLang="ko-KR" sz="1200" dirty="0"/>
              <a:t>(</a:t>
            </a:r>
            <a:r>
              <a:rPr kumimoji="1" lang="ko-KR" altLang="en-US" sz="1200" b="1" dirty="0" err="1"/>
              <a:t>엔티티</a:t>
            </a:r>
            <a:r>
              <a:rPr kumimoji="1" lang="ko-KR" altLang="en-US" sz="1200" b="1" dirty="0"/>
              <a:t> 조회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1</a:t>
            </a:r>
            <a:r>
              <a:rPr kumimoji="1" lang="ko-KR" altLang="en-US" sz="1200" b="1" dirty="0"/>
              <a:t>차 캐시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예제</a:t>
            </a:r>
            <a:r>
              <a:rPr kumimoji="1" lang="en-US" altLang="ko-KR" sz="1200" b="1" dirty="0"/>
              <a:t>(1)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에서 실행한 것의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결과를 그대로 두고</a:t>
            </a:r>
            <a:endParaRPr kumimoji="1" lang="en-US" altLang="ko-KR" sz="1200" dirty="0"/>
          </a:p>
          <a:p>
            <a:r>
              <a:rPr kumimoji="1" lang="ko-KR" altLang="en-US" sz="1200" dirty="0"/>
              <a:t>아래와 같이 같은 </a:t>
            </a:r>
            <a:r>
              <a:rPr kumimoji="1" lang="en-US" altLang="ko-KR" sz="1200" dirty="0"/>
              <a:t>SELECT </a:t>
            </a:r>
            <a:r>
              <a:rPr kumimoji="1" lang="ko-KR" altLang="en-US" sz="1200" dirty="0"/>
              <a:t>구문을 </a:t>
            </a:r>
            <a:r>
              <a:rPr kumimoji="1" lang="ko-KR" altLang="en-US" sz="1200" dirty="0" err="1"/>
              <a:t>두번</a:t>
            </a:r>
            <a:r>
              <a:rPr kumimoji="1" lang="ko-KR" altLang="en-US" sz="1200" dirty="0"/>
              <a:t> 실행해보자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B6B10-DA05-D645-8B44-682D74605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2353"/>
            <a:ext cx="6998005" cy="4375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5C3169-7061-6A46-9BD7-9759672E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6" y="2099030"/>
            <a:ext cx="3729331" cy="27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4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73D6-A699-5B45-9D5F-A8F55C48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Docker DB </a:t>
            </a:r>
            <a:r>
              <a:rPr kumimoji="1" lang="ko-KR" altLang="en-US" dirty="0"/>
              <a:t>세팅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A2280F-90A9-8F41-B40F-190FD4E7A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285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조회</a:t>
            </a:r>
            <a:r>
              <a:rPr kumimoji="1" lang="en-US" altLang="ko-KR" sz="3200" b="1" dirty="0"/>
              <a:t>,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차 캐시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정리해보면</a:t>
            </a:r>
            <a:r>
              <a:rPr kumimoji="1" lang="en-US" altLang="ko-KR" sz="3200" b="1" dirty="0"/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2621431" y="2180665"/>
            <a:ext cx="6477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일반적으로 크게 도움이 되지 않을 듯해 보인다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Transactional </a:t>
            </a:r>
            <a:r>
              <a:rPr kumimoji="1" lang="ko-KR" altLang="en-US" sz="1200" dirty="0"/>
              <a:t>로 묶인 하나의 비즈니스 </a:t>
            </a:r>
            <a:r>
              <a:rPr kumimoji="1" lang="ko-KR" altLang="en-US" sz="1200" dirty="0" err="1"/>
              <a:t>로직이</a:t>
            </a:r>
            <a:r>
              <a:rPr kumimoji="1" lang="ko-KR" altLang="en-US" sz="1200" dirty="0"/>
              <a:t> 굉장히 복잡해서 </a:t>
            </a:r>
            <a:endParaRPr kumimoji="1" lang="en-US" altLang="ko-KR" sz="1200" dirty="0"/>
          </a:p>
          <a:p>
            <a:r>
              <a:rPr kumimoji="1" lang="ko-KR" altLang="en-US" sz="1200" dirty="0"/>
              <a:t>한번 조회했던 </a:t>
            </a:r>
            <a:r>
              <a:rPr kumimoji="1" lang="ko-KR" altLang="en-US" sz="1200" dirty="0" err="1"/>
              <a:t>엔티티를</a:t>
            </a:r>
            <a:r>
              <a:rPr kumimoji="1" lang="ko-KR" altLang="en-US" sz="1200" dirty="0"/>
              <a:t> 중복해서 다시 조회해야 하는 경우에는 이점이 있을 수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/>
              <a:t>예를 들면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그래프를 표현하기 위해 가져온 </a:t>
            </a:r>
            <a:r>
              <a:rPr kumimoji="1" lang="ko-KR" altLang="en-US" sz="1200" dirty="0" err="1"/>
              <a:t>시계열</a:t>
            </a:r>
            <a:r>
              <a:rPr kumimoji="1" lang="ko-KR" altLang="en-US" sz="1200" dirty="0"/>
              <a:t> 데이터에 대해 데이터 요약을 제공해주어야 하는 경우 애플리케이션 단에서 </a:t>
            </a:r>
            <a:r>
              <a:rPr kumimoji="1" lang="en-US" altLang="ko-KR" sz="1200" dirty="0"/>
              <a:t>SUM, GROUP BY </a:t>
            </a:r>
            <a:r>
              <a:rPr kumimoji="1" lang="ko-KR" altLang="en-US" sz="1200" dirty="0"/>
              <a:t>등을 수행하는 경우</a:t>
            </a:r>
            <a:r>
              <a:rPr kumimoji="1" lang="en-US" altLang="ko-KR" sz="1200" dirty="0"/>
              <a:t>)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오히려 이런 컨셉을 이해하고 나면 성능보다는</a:t>
            </a:r>
            <a:endParaRPr kumimoji="1" lang="en-US" altLang="ko-KR" sz="1200" dirty="0"/>
          </a:p>
          <a:p>
            <a:r>
              <a:rPr kumimoji="1" lang="ko-KR" altLang="en-US" sz="1200" dirty="0"/>
              <a:t>객체 지향적인 컨셉이 주는 이점이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332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82E3-F737-944D-9487-960E1CE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동일성 보장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64ECC-2201-4940-9E0A-0C6B53715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객체의 </a:t>
            </a:r>
            <a:r>
              <a:rPr kumimoji="1" lang="en-US" altLang="ko-KR" dirty="0"/>
              <a:t>==</a:t>
            </a:r>
            <a:r>
              <a:rPr kumimoji="1" lang="ko-KR" altLang="en-US" dirty="0"/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372411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동일성 보장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예제</a:t>
            </a:r>
            <a:r>
              <a:rPr kumimoji="1" lang="en-US" altLang="ko-KR" sz="3200" b="1" dirty="0"/>
              <a:t> 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8AB52-77ED-0949-8055-922B618BE14D}"/>
              </a:ext>
            </a:extLst>
          </p:cNvPr>
          <p:cNvSpPr txBox="1"/>
          <p:nvPr/>
        </p:nvSpPr>
        <p:spPr>
          <a:xfrm>
            <a:off x="7408584" y="1203512"/>
            <a:ext cx="4299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출력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결과</a:t>
            </a:r>
          </a:p>
          <a:p>
            <a:r>
              <a:rPr kumimoji="1" lang="ko-KR" altLang="en-US" sz="1000" dirty="0"/>
              <a:t>다른 변수에 저장한 같은 </a:t>
            </a:r>
            <a:r>
              <a:rPr kumimoji="1" lang="ko-KR" altLang="en-US" sz="1000" dirty="0" err="1"/>
              <a:t>엔티티</a:t>
            </a:r>
            <a:r>
              <a:rPr kumimoji="1" lang="ko-KR" altLang="en-US" sz="1000" dirty="0"/>
              <a:t> 객체가 같은 것을 보장하고 있다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68629D-DB9E-1540-B5D2-11CE5259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266" y="5521652"/>
            <a:ext cx="3698688" cy="3781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9C84B9-360B-7E44-93EA-D6B2793C5EDA}"/>
              </a:ext>
            </a:extLst>
          </p:cNvPr>
          <p:cNvSpPr txBox="1"/>
          <p:nvPr/>
        </p:nvSpPr>
        <p:spPr>
          <a:xfrm>
            <a:off x="7408584" y="5156808"/>
            <a:ext cx="2973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DATABASE </a:t>
            </a:r>
            <a:r>
              <a:rPr kumimoji="1" lang="ko-KR" altLang="en-US" sz="1200" b="1" dirty="0"/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1E31C-C85E-9342-98BF-2FDBCAA747CA}"/>
              </a:ext>
            </a:extLst>
          </p:cNvPr>
          <p:cNvSpPr txBox="1"/>
          <p:nvPr/>
        </p:nvSpPr>
        <p:spPr>
          <a:xfrm>
            <a:off x="-1" y="961462"/>
            <a:ext cx="69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이전 페이지 </a:t>
            </a:r>
            <a:r>
              <a:rPr kumimoji="1" lang="en-US" altLang="ko-KR" sz="1200" dirty="0"/>
              <a:t>(</a:t>
            </a:r>
            <a:r>
              <a:rPr kumimoji="1" lang="ko-KR" altLang="en-US" sz="1200" b="1" dirty="0" err="1"/>
              <a:t>엔티티</a:t>
            </a:r>
            <a:r>
              <a:rPr kumimoji="1" lang="ko-KR" altLang="en-US" sz="1200" b="1" dirty="0"/>
              <a:t> 조회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1</a:t>
            </a:r>
            <a:r>
              <a:rPr kumimoji="1" lang="ko-KR" altLang="en-US" sz="1200" b="1" dirty="0"/>
              <a:t>차 캐시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예제</a:t>
            </a:r>
            <a:r>
              <a:rPr kumimoji="1" lang="en-US" altLang="ko-KR" sz="1200" b="1" dirty="0"/>
              <a:t>(1)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에서 실행한 것의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결과를 그대로 두고</a:t>
            </a:r>
            <a:endParaRPr kumimoji="1" lang="en-US" altLang="ko-KR" sz="1200" dirty="0"/>
          </a:p>
          <a:p>
            <a:r>
              <a:rPr kumimoji="1" lang="ko-KR" altLang="en-US" sz="1200" dirty="0"/>
              <a:t>아래의 예제를 실행해보자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/>
              <a:t>다른 변수에 저장한 같은 </a:t>
            </a:r>
            <a:r>
              <a:rPr kumimoji="1" lang="ko-KR" altLang="en-US" sz="1200" dirty="0" err="1"/>
              <a:t>엔티티</a:t>
            </a:r>
            <a:r>
              <a:rPr kumimoji="1" lang="ko-KR" altLang="en-US" sz="1200" dirty="0"/>
              <a:t> 객체가 </a:t>
            </a:r>
            <a:r>
              <a:rPr kumimoji="1" lang="ko-KR" altLang="en-US" sz="1200" dirty="0" err="1"/>
              <a:t>같은것을</a:t>
            </a:r>
            <a:r>
              <a:rPr kumimoji="1" lang="ko-KR" altLang="en-US" sz="1200" dirty="0"/>
              <a:t> 보장하는지 확인해보는 예제</a:t>
            </a:r>
            <a:r>
              <a:rPr kumimoji="1" lang="en-US" altLang="ko-KR" sz="12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F0B40F-5091-904B-A80F-6CE2D6D8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" y="1721222"/>
            <a:ext cx="7059166" cy="4563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42395-4AC6-9448-9B56-D313D5B6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6" y="1721222"/>
            <a:ext cx="3698688" cy="31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동일성 보장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정리해보면</a:t>
            </a:r>
            <a:r>
              <a:rPr kumimoji="1" lang="en-US" altLang="ko-KR" sz="3200" b="1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E5660-0FE5-134C-A101-AAE62C40B86F}"/>
              </a:ext>
            </a:extLst>
          </p:cNvPr>
          <p:cNvSpPr txBox="1"/>
          <p:nvPr/>
        </p:nvSpPr>
        <p:spPr>
          <a:xfrm>
            <a:off x="1805642" y="2010335"/>
            <a:ext cx="6477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강의에서는 아래와 같이 정리해주고 있다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조금 어렵게 개념적으로 설명하면 아래와 같은 내용이 된다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1</a:t>
            </a:r>
            <a:r>
              <a:rPr kumimoji="1" lang="ko-KR" altLang="en-US" sz="1200" dirty="0"/>
              <a:t>차 캐시로 반복 가능한 읽기 </a:t>
            </a:r>
            <a:r>
              <a:rPr kumimoji="1" lang="en-US" altLang="ko-KR" sz="1200" dirty="0"/>
              <a:t>(REPEATABLE READ) </a:t>
            </a:r>
            <a:r>
              <a:rPr kumimoji="1" lang="ko-KR" altLang="en-US" sz="1200" dirty="0"/>
              <a:t>등급의 트랜잭션 격리 수준을</a:t>
            </a:r>
            <a:endParaRPr kumimoji="1" lang="en-US" altLang="ko-KR" sz="1200" dirty="0"/>
          </a:p>
          <a:p>
            <a:r>
              <a:rPr kumimoji="1" lang="ko-KR" altLang="en-US" sz="1200" dirty="0"/>
              <a:t>데이터베이스가 아닌 애플리케이션 차원에서 제공한다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53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ACC041-B34E-9D4D-A15E-FAC72C0D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177" y="1923752"/>
            <a:ext cx="6340529" cy="45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8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1AB1B1-1BCA-8143-914D-2417DB5D4BDE}"/>
              </a:ext>
            </a:extLst>
          </p:cNvPr>
          <p:cNvSpPr/>
          <p:nvPr/>
        </p:nvSpPr>
        <p:spPr>
          <a:xfrm>
            <a:off x="7926343" y="1585337"/>
            <a:ext cx="2551512" cy="1469984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8580FD-E0EB-8847-9AF1-7A298C64DA7F}"/>
              </a:ext>
            </a:extLst>
          </p:cNvPr>
          <p:cNvSpPr/>
          <p:nvPr/>
        </p:nvSpPr>
        <p:spPr>
          <a:xfrm>
            <a:off x="1319803" y="1696907"/>
            <a:ext cx="1970532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META-INF/</a:t>
            </a:r>
            <a:r>
              <a:rPr lang="en-US" altLang="ko-KR" sz="1100" b="1" dirty="0" err="1">
                <a:solidFill>
                  <a:schemeClr val="accent1"/>
                </a:solidFill>
              </a:rPr>
              <a:t>persistence.xml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21BA51-377A-7A49-B064-B9E8E57510F3}"/>
              </a:ext>
            </a:extLst>
          </p:cNvPr>
          <p:cNvSpPr/>
          <p:nvPr/>
        </p:nvSpPr>
        <p:spPr>
          <a:xfrm>
            <a:off x="3831355" y="1696907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Persistence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7688E3-CD6D-8F43-AE40-28974B92D73B}"/>
              </a:ext>
            </a:extLst>
          </p:cNvPr>
          <p:cNvSpPr/>
          <p:nvPr/>
        </p:nvSpPr>
        <p:spPr>
          <a:xfrm>
            <a:off x="5566429" y="1698431"/>
            <a:ext cx="179374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accent1"/>
                </a:solidFill>
              </a:rPr>
              <a:t>EntityManagerFactory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2827D44-FFD3-A247-9BE9-E050B714ACAB}"/>
              </a:ext>
            </a:extLst>
          </p:cNvPr>
          <p:cNvSpPr/>
          <p:nvPr/>
        </p:nvSpPr>
        <p:spPr>
          <a:xfrm>
            <a:off x="8511790" y="1692634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4FD0A4-F0CE-5145-A968-75EFDDE2111D}"/>
              </a:ext>
            </a:extLst>
          </p:cNvPr>
          <p:cNvSpPr/>
          <p:nvPr/>
        </p:nvSpPr>
        <p:spPr>
          <a:xfrm>
            <a:off x="8103358" y="2003149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06AA91C-16EF-3940-8448-455D359407F9}"/>
              </a:ext>
            </a:extLst>
          </p:cNvPr>
          <p:cNvSpPr/>
          <p:nvPr/>
        </p:nvSpPr>
        <p:spPr>
          <a:xfrm>
            <a:off x="9075670" y="2009626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B07598-717E-414F-B1A2-5318D42EB8B6}"/>
              </a:ext>
            </a:extLst>
          </p:cNvPr>
          <p:cNvSpPr/>
          <p:nvPr/>
        </p:nvSpPr>
        <p:spPr>
          <a:xfrm>
            <a:off x="8063734" y="2418058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E78A91-DD67-5943-B09D-2CCCB938963D}"/>
              </a:ext>
            </a:extLst>
          </p:cNvPr>
          <p:cNvSpPr/>
          <p:nvPr/>
        </p:nvSpPr>
        <p:spPr>
          <a:xfrm>
            <a:off x="9054334" y="2432155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B76D55-B38D-6B4E-B97F-6219C408D26C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290335" y="1968179"/>
            <a:ext cx="541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02C863-7C03-B84E-9C38-11C49A12101F}"/>
              </a:ext>
            </a:extLst>
          </p:cNvPr>
          <p:cNvSpPr txBox="1"/>
          <p:nvPr/>
        </p:nvSpPr>
        <p:spPr>
          <a:xfrm>
            <a:off x="2185271" y="2455157"/>
            <a:ext cx="2706190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Persistence </a:t>
            </a:r>
            <a:r>
              <a:rPr kumimoji="1" lang="ko-KR" altLang="en-US" sz="1100" dirty="0"/>
              <a:t>는</a:t>
            </a:r>
            <a:endParaRPr kumimoji="1" lang="en-US" altLang="ko-KR" sz="1100" dirty="0"/>
          </a:p>
          <a:p>
            <a:r>
              <a:rPr kumimoji="1" lang="en-US" altLang="ko-KR" sz="1100" dirty="0" err="1"/>
              <a:t>Classpath</a:t>
            </a:r>
            <a:r>
              <a:rPr kumimoji="1" lang="ko-KR" altLang="en-US" sz="1100" dirty="0"/>
              <a:t>의 </a:t>
            </a:r>
            <a:r>
              <a:rPr kumimoji="1" lang="en-US" altLang="ko-KR" sz="1100" dirty="0"/>
              <a:t>META-INF/</a:t>
            </a:r>
            <a:r>
              <a:rPr kumimoji="1" lang="en-US" altLang="ko-KR" sz="1100" dirty="0" err="1"/>
              <a:t>persistence.xml</a:t>
            </a:r>
            <a:r>
              <a:rPr kumimoji="1" lang="en-US" altLang="ko-KR" sz="1100" dirty="0"/>
              <a:t> </a:t>
            </a:r>
          </a:p>
          <a:p>
            <a:r>
              <a:rPr kumimoji="1" lang="ko-KR" altLang="en-US" sz="1100" dirty="0"/>
              <a:t>파일에 정의한 설정을 </a:t>
            </a:r>
            <a:r>
              <a:rPr kumimoji="1" lang="ko-KR" altLang="en-US" sz="1100" dirty="0" err="1"/>
              <a:t>읽어들인다</a:t>
            </a:r>
            <a:r>
              <a:rPr kumimoji="1" lang="en-US" altLang="ko-KR" sz="1100" dirty="0"/>
              <a:t>.</a:t>
            </a:r>
            <a:endParaRPr kumimoji="1" lang="ko-KR" altLang="en-US" sz="1100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B4FDF2E-845F-D148-9FD2-976ADBCDDDF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38366" y="1968179"/>
            <a:ext cx="0" cy="48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1EE33BC-0F47-604D-8AD8-6F63BC43214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000263" y="1968179"/>
            <a:ext cx="566166" cy="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DC33D27-5A83-EE46-8F75-DE5CFDB6275F}"/>
              </a:ext>
            </a:extLst>
          </p:cNvPr>
          <p:cNvCxnSpPr>
            <a:cxnSpLocks/>
            <a:stCxn id="8" idx="4"/>
            <a:endCxn id="18" idx="0"/>
          </p:cNvCxnSpPr>
          <p:nvPr/>
        </p:nvCxnSpPr>
        <p:spPr>
          <a:xfrm>
            <a:off x="8694670" y="2898118"/>
            <a:ext cx="15201" cy="1176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FA850F-08D2-6B46-96AD-4863CA20444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360177" y="1969703"/>
            <a:ext cx="86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8A5441-9F74-6040-860F-BFBCA31A51A7}"/>
              </a:ext>
            </a:extLst>
          </p:cNvPr>
          <p:cNvSpPr/>
          <p:nvPr/>
        </p:nvSpPr>
        <p:spPr>
          <a:xfrm>
            <a:off x="7926343" y="3987875"/>
            <a:ext cx="2551512" cy="2156346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713D0EE-B7FE-9348-8C32-92C27F53A445}"/>
              </a:ext>
            </a:extLst>
          </p:cNvPr>
          <p:cNvSpPr/>
          <p:nvPr/>
        </p:nvSpPr>
        <p:spPr>
          <a:xfrm>
            <a:off x="8078935" y="4075010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conn1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DF875F5-513A-CB4A-8481-14F866316033}"/>
              </a:ext>
            </a:extLst>
          </p:cNvPr>
          <p:cNvSpPr/>
          <p:nvPr/>
        </p:nvSpPr>
        <p:spPr>
          <a:xfrm>
            <a:off x="9054334" y="4472075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conn2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5B8055C-2D5C-3444-A1B9-E0CA09116B4A}"/>
              </a:ext>
            </a:extLst>
          </p:cNvPr>
          <p:cNvSpPr/>
          <p:nvPr/>
        </p:nvSpPr>
        <p:spPr>
          <a:xfrm>
            <a:off x="8039619" y="4789927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conn3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72DF77-DC46-A249-8B6C-4EA1DA53E74A}"/>
              </a:ext>
            </a:extLst>
          </p:cNvPr>
          <p:cNvSpPr/>
          <p:nvPr/>
        </p:nvSpPr>
        <p:spPr>
          <a:xfrm>
            <a:off x="5566429" y="4409591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Database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30A17F5-B8ED-FE4D-A038-45118CF3AC1C}"/>
              </a:ext>
            </a:extLst>
          </p:cNvPr>
          <p:cNvCxnSpPr>
            <a:cxnSpLocks/>
            <a:stCxn id="18" idx="2"/>
            <a:endCxn id="21" idx="3"/>
          </p:cNvCxnSpPr>
          <p:nvPr/>
        </p:nvCxnSpPr>
        <p:spPr>
          <a:xfrm flipH="1">
            <a:off x="6735337" y="4315040"/>
            <a:ext cx="1343598" cy="365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29D4533-7DA0-CE4B-8D67-14AF870F9B53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flipH="1" flipV="1">
            <a:off x="6735337" y="4680863"/>
            <a:ext cx="2318997" cy="3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AB6AF845-D726-FA4A-84E6-2DA7B426B0CB}"/>
              </a:ext>
            </a:extLst>
          </p:cNvPr>
          <p:cNvCxnSpPr>
            <a:cxnSpLocks/>
            <a:stCxn id="20" idx="2"/>
            <a:endCxn id="21" idx="3"/>
          </p:cNvCxnSpPr>
          <p:nvPr/>
        </p:nvCxnSpPr>
        <p:spPr>
          <a:xfrm flipH="1" flipV="1">
            <a:off x="6735337" y="4680863"/>
            <a:ext cx="1304282" cy="349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75E2234-2423-5645-AFF2-E2525BCF8E04}"/>
              </a:ext>
            </a:extLst>
          </p:cNvPr>
          <p:cNvSpPr/>
          <p:nvPr/>
        </p:nvSpPr>
        <p:spPr>
          <a:xfrm>
            <a:off x="9054334" y="5264814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conn4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3AE543-D240-1041-AF0A-A8604313F7FD}"/>
              </a:ext>
            </a:extLst>
          </p:cNvPr>
          <p:cNvSpPr txBox="1"/>
          <p:nvPr/>
        </p:nvSpPr>
        <p:spPr>
          <a:xfrm>
            <a:off x="8511790" y="56291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5888FB8-F02E-9940-8DBC-FBF9373D5122}"/>
              </a:ext>
            </a:extLst>
          </p:cNvPr>
          <p:cNvCxnSpPr>
            <a:cxnSpLocks/>
            <a:stCxn id="34" idx="2"/>
            <a:endCxn id="21" idx="3"/>
          </p:cNvCxnSpPr>
          <p:nvPr/>
        </p:nvCxnSpPr>
        <p:spPr>
          <a:xfrm flipH="1" flipV="1">
            <a:off x="6735337" y="4680863"/>
            <a:ext cx="2318997" cy="823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AA5C1724-4CDF-F544-A93F-6E6EE57660E9}"/>
              </a:ext>
            </a:extLst>
          </p:cNvPr>
          <p:cNvCxnSpPr>
            <a:cxnSpLocks/>
            <a:stCxn id="9" idx="4"/>
            <a:endCxn id="19" idx="0"/>
          </p:cNvCxnSpPr>
          <p:nvPr/>
        </p:nvCxnSpPr>
        <p:spPr>
          <a:xfrm>
            <a:off x="9685270" y="2912215"/>
            <a:ext cx="0" cy="1559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B0AA01C-8B19-2945-97D6-A8CA7278FE3C}"/>
              </a:ext>
            </a:extLst>
          </p:cNvPr>
          <p:cNvSpPr txBox="1"/>
          <p:nvPr/>
        </p:nvSpPr>
        <p:spPr>
          <a:xfrm>
            <a:off x="8976982" y="304824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8C7E83-B45F-5641-B8E7-6512CC95E57E}"/>
              </a:ext>
            </a:extLst>
          </p:cNvPr>
          <p:cNvSpPr txBox="1"/>
          <p:nvPr/>
        </p:nvSpPr>
        <p:spPr>
          <a:xfrm>
            <a:off x="7040715" y="3393405"/>
            <a:ext cx="46490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Entity manager </a:t>
            </a:r>
            <a:r>
              <a:rPr kumimoji="1" lang="ko-KR" altLang="en-US" sz="1100" dirty="0"/>
              <a:t>는 내부적으로 </a:t>
            </a:r>
            <a:r>
              <a:rPr kumimoji="1" lang="en-US" altLang="ko-KR" sz="1100" dirty="0"/>
              <a:t>database connection</a:t>
            </a:r>
            <a:r>
              <a:rPr kumimoji="1" lang="ko-KR" altLang="en-US" sz="1100" dirty="0"/>
              <a:t> 을 물고 동작한다</a:t>
            </a:r>
            <a:r>
              <a:rPr kumimoji="1" lang="en-US" altLang="ko-KR" sz="1100" dirty="0"/>
              <a:t>.</a:t>
            </a:r>
          </a:p>
          <a:p>
            <a:r>
              <a:rPr kumimoji="1" lang="ko-KR" altLang="en-US" sz="1100" dirty="0"/>
              <a:t>이런 이유로 사용하고 나면 꼭 </a:t>
            </a:r>
            <a:r>
              <a:rPr kumimoji="1" lang="ko-KR" altLang="en-US" sz="1100" dirty="0" err="1"/>
              <a:t>닫아주어야</a:t>
            </a:r>
            <a:r>
              <a:rPr kumimoji="1" lang="ko-KR" altLang="en-US" sz="1100" dirty="0"/>
              <a:t> 한다</a:t>
            </a:r>
            <a:r>
              <a:rPr kumimoji="1" lang="en-US" altLang="ko-KR" sz="1100" dirty="0"/>
              <a:t>.</a:t>
            </a:r>
            <a:endParaRPr kumimoji="1"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DF25F0-B953-6D4F-95DA-85AD085A9A98}"/>
              </a:ext>
            </a:extLst>
          </p:cNvPr>
          <p:cNvSpPr txBox="1"/>
          <p:nvPr/>
        </p:nvSpPr>
        <p:spPr>
          <a:xfrm>
            <a:off x="7391852" y="1695441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>
                <a:solidFill>
                  <a:schemeClr val="accent1"/>
                </a:solidFill>
              </a:rPr>
              <a:t>create</a:t>
            </a:r>
            <a:endParaRPr kumimoji="1"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53E08C-778D-FB4C-A98B-5C80F282477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Basic Flow</a:t>
            </a:r>
          </a:p>
        </p:txBody>
      </p:sp>
    </p:spTree>
    <p:extLst>
      <p:ext uri="{BB962C8B-B14F-4D97-AF65-F5344CB8AC3E}">
        <p14:creationId xmlns:p14="http://schemas.microsoft.com/office/powerpoint/2010/main" val="371999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34964-929A-C143-97D5-E4EEAB31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영속성 컨텍스트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E051-BD07-4E4F-8BD8-C9CD250E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69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E1B6B-2127-AB43-99BD-D915AD77316F}"/>
              </a:ext>
            </a:extLst>
          </p:cNvPr>
          <p:cNvSpPr txBox="1"/>
          <p:nvPr/>
        </p:nvSpPr>
        <p:spPr>
          <a:xfrm>
            <a:off x="0" y="995423"/>
            <a:ext cx="1211742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영속성 </a:t>
            </a:r>
            <a:r>
              <a:rPr kumimoji="1" lang="ko-KR" altLang="en-US" sz="2400" b="1" dirty="0" err="1"/>
              <a:t>컨텍스트란</a:t>
            </a:r>
            <a:r>
              <a:rPr kumimoji="1" lang="en-US" altLang="ko-KR" sz="2400" b="1" dirty="0"/>
              <a:t>?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엔티티를</a:t>
            </a:r>
            <a:r>
              <a:rPr kumimoji="1" lang="ko-KR" altLang="en-US" sz="1600" dirty="0"/>
              <a:t> 영구 저장하는 문맥 </a:t>
            </a:r>
            <a:endParaRPr kumimoji="1" lang="en-US" altLang="ko-KR" sz="1600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즉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엔티티를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영구저장할</a:t>
            </a:r>
            <a:r>
              <a:rPr kumimoji="1" lang="ko-KR" altLang="en-US" sz="1600" dirty="0"/>
              <a:t> 때 사용하는 문맥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흐름 이라고 생각하면 될 듯하다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영속성 컨텍스트는 논리적인 개념이다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물리적인 개념</a:t>
            </a:r>
            <a:r>
              <a:rPr kumimoji="1" lang="en-US" altLang="ko-KR" sz="1600" dirty="0"/>
              <a:t>(ex. DB</a:t>
            </a:r>
            <a:r>
              <a:rPr kumimoji="1" lang="ko-KR" altLang="en-US" sz="1600" dirty="0"/>
              <a:t> 등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이 아니다</a:t>
            </a:r>
            <a:r>
              <a:rPr kumimoji="1" lang="en-US" altLang="ko-KR" sz="1600" dirty="0"/>
              <a:t>.)</a:t>
            </a:r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눈으로 확인할 수 없는 영역</a:t>
            </a:r>
            <a:br>
              <a:rPr kumimoji="1" lang="en-US" altLang="ko-KR" sz="1600" dirty="0"/>
            </a:b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영속성 컨텍스트에 접근하는 것은 </a:t>
            </a:r>
            <a:r>
              <a:rPr kumimoji="1" lang="ko-KR" altLang="en-US" sz="1600" dirty="0" err="1"/>
              <a:t>엔티티</a:t>
            </a:r>
            <a:r>
              <a:rPr kumimoji="1" lang="ko-KR" altLang="en-US" sz="1600" dirty="0"/>
              <a:t> 매니저를 통해서 접근할 수 있다</a:t>
            </a:r>
            <a:r>
              <a:rPr kumimoji="1" lang="en-US" altLang="ko-KR" sz="1600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sz="2400" b="1" dirty="0" err="1"/>
              <a:t>EntityManager.persist</a:t>
            </a:r>
            <a:r>
              <a:rPr kumimoji="1" lang="en-US" altLang="ko-KR" sz="2400" b="1" dirty="0"/>
              <a:t>(entity);</a:t>
            </a:r>
          </a:p>
          <a:p>
            <a:r>
              <a:rPr kumimoji="1" lang="ko-KR" altLang="en-US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영속성 컨텍스트 내에 </a:t>
            </a:r>
            <a:r>
              <a:rPr kumimoji="1" lang="en-US" altLang="ko-KR" sz="1600" dirty="0"/>
              <a:t>entity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영속화</a:t>
            </a:r>
            <a:r>
              <a:rPr kumimoji="1" lang="ko-KR" altLang="en-US" sz="1600" dirty="0"/>
              <a:t> 한다는 의미</a:t>
            </a:r>
            <a:endParaRPr kumimoji="1" lang="en-US" altLang="ko-KR" sz="1600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‘entity 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영속성 컨텍스트에 저장한다</a:t>
            </a:r>
            <a:r>
              <a:rPr kumimoji="1" lang="en-US" altLang="ko-KR" sz="1600" dirty="0"/>
              <a:t>’</a:t>
            </a:r>
            <a:r>
              <a:rPr kumimoji="1" lang="ko-KR" altLang="en-US" sz="1600" dirty="0"/>
              <a:t> 는 의미이다</a:t>
            </a:r>
            <a:r>
              <a:rPr kumimoji="1" lang="en-US" altLang="ko-KR" sz="1600" dirty="0"/>
              <a:t>.</a:t>
            </a:r>
          </a:p>
          <a:p>
            <a:endParaRPr kumimoji="1" lang="en-US" altLang="ko-KR" sz="1600" dirty="0"/>
          </a:p>
          <a:p>
            <a:r>
              <a:rPr kumimoji="1" lang="ko-KR" altLang="en-US" sz="2400" b="1" dirty="0"/>
              <a:t>영속성 컨텍스트를 사용하는 장점</a:t>
            </a:r>
            <a:endParaRPr kumimoji="1" lang="en-US" altLang="ko-KR" sz="2400" b="1" dirty="0"/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차 캐시를 사용한다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그리 큰 이점은 아니긴 하지만</a:t>
            </a:r>
            <a:r>
              <a:rPr kumimoji="1" lang="en-US" altLang="ko-KR" sz="1600" dirty="0"/>
              <a:t>…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유저 요청에 대한 </a:t>
            </a:r>
            <a:r>
              <a:rPr kumimoji="1" lang="en-US" altLang="ko-KR" sz="1600" dirty="0" err="1"/>
              <a:t>entityManager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객체 하나마다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차 캐시가 별도로 존재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동일성</a:t>
            </a:r>
            <a:r>
              <a:rPr kumimoji="1" lang="en-US" altLang="ko-KR" sz="1600" dirty="0"/>
              <a:t>(identity)</a:t>
            </a:r>
            <a:r>
              <a:rPr kumimoji="1" lang="ko-KR" altLang="en-US" sz="1600" dirty="0"/>
              <a:t> 보장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트랜잭션을 지원하는 쓰기 지연 </a:t>
            </a:r>
            <a:r>
              <a:rPr kumimoji="1" lang="en-US" altLang="ko-KR" sz="1600" dirty="0"/>
              <a:t>(transactional write-behind)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변경 감지 </a:t>
            </a:r>
            <a:r>
              <a:rPr kumimoji="1" lang="en-US" altLang="ko-KR" sz="1600" dirty="0"/>
              <a:t>(Dirty Checking)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 : </a:t>
            </a:r>
            <a:r>
              <a:rPr kumimoji="1" lang="ko-KR" altLang="en-US" sz="1600" dirty="0"/>
              <a:t>지연 로딩 </a:t>
            </a:r>
            <a:r>
              <a:rPr kumimoji="1" lang="en-US" altLang="ko-KR" sz="1600" dirty="0"/>
              <a:t>(Lazy Loading)</a:t>
            </a:r>
            <a:endParaRPr kumimoji="1"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83E3C-9F7D-0140-9103-2BCCBF5D8D5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45031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D83E3C-9F7D-0140-9103-2BCCBF5D8D5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영속성 컨텍스트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persist() vs </a:t>
            </a:r>
            <a:r>
              <a:rPr kumimoji="1" lang="en-US" altLang="ko-KR" sz="3200" b="1" dirty="0" err="1"/>
              <a:t>transaction.commit</a:t>
            </a:r>
            <a:r>
              <a:rPr kumimoji="1" lang="en-US" altLang="ko-KR" sz="3200" b="1" dirty="0"/>
              <a:t>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BD7B8-58FE-E347-A1D1-E5FABB00E76C}"/>
              </a:ext>
            </a:extLst>
          </p:cNvPr>
          <p:cNvSpPr/>
          <p:nvPr/>
        </p:nvSpPr>
        <p:spPr>
          <a:xfrm>
            <a:off x="345407" y="1397079"/>
            <a:ext cx="2551512" cy="1469984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8C98F1-17F5-694C-A5E7-FC25BDB65360}"/>
              </a:ext>
            </a:extLst>
          </p:cNvPr>
          <p:cNvSpPr/>
          <p:nvPr/>
        </p:nvSpPr>
        <p:spPr>
          <a:xfrm>
            <a:off x="930854" y="1504376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4941D5-A784-3842-A4FD-5726CB8ACA22}"/>
              </a:ext>
            </a:extLst>
          </p:cNvPr>
          <p:cNvSpPr/>
          <p:nvPr/>
        </p:nvSpPr>
        <p:spPr>
          <a:xfrm>
            <a:off x="522422" y="1814891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7C6385-4926-F641-8C46-4B65325FECAA}"/>
              </a:ext>
            </a:extLst>
          </p:cNvPr>
          <p:cNvSpPr/>
          <p:nvPr/>
        </p:nvSpPr>
        <p:spPr>
          <a:xfrm>
            <a:off x="1494734" y="1821368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340FF57-9E9F-9644-8053-CC3357C19AB1}"/>
              </a:ext>
            </a:extLst>
          </p:cNvPr>
          <p:cNvSpPr/>
          <p:nvPr/>
        </p:nvSpPr>
        <p:spPr>
          <a:xfrm>
            <a:off x="482798" y="2229800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C58F8D-76F4-A146-8003-A00B2D81D014}"/>
              </a:ext>
            </a:extLst>
          </p:cNvPr>
          <p:cNvSpPr/>
          <p:nvPr/>
        </p:nvSpPr>
        <p:spPr>
          <a:xfrm>
            <a:off x="1473398" y="2243897"/>
            <a:ext cx="1261872" cy="4800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Entity</a:t>
            </a:r>
          </a:p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Manager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E0D090-2D74-F341-ABD0-AFF0A5B1F28F}"/>
              </a:ext>
            </a:extLst>
          </p:cNvPr>
          <p:cNvSpPr/>
          <p:nvPr/>
        </p:nvSpPr>
        <p:spPr>
          <a:xfrm>
            <a:off x="9820202" y="1984826"/>
            <a:ext cx="1168908" cy="542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</a:rPr>
              <a:t>Database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AB4C7-10F4-8C42-9674-8088A11FC643}"/>
              </a:ext>
            </a:extLst>
          </p:cNvPr>
          <p:cNvSpPr txBox="1"/>
          <p:nvPr/>
        </p:nvSpPr>
        <p:spPr>
          <a:xfrm>
            <a:off x="1396046" y="285998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…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0A0BCE-E447-694E-9588-ECA15A27C439}"/>
              </a:ext>
            </a:extLst>
          </p:cNvPr>
          <p:cNvSpPr/>
          <p:nvPr/>
        </p:nvSpPr>
        <p:spPr>
          <a:xfrm>
            <a:off x="3320486" y="1397079"/>
            <a:ext cx="5266481" cy="365760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F40A29-D79B-7E49-BFD7-5547F37F6321}"/>
              </a:ext>
            </a:extLst>
          </p:cNvPr>
          <p:cNvSpPr txBox="1"/>
          <p:nvPr/>
        </p:nvSpPr>
        <p:spPr>
          <a:xfrm>
            <a:off x="3445492" y="1454096"/>
            <a:ext cx="504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영속성 컨텍스트 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(Entity Manager)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95D879D3-78EF-D745-B7AE-EBF373312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931567"/>
              </p:ext>
            </p:extLst>
          </p:nvPr>
        </p:nvGraphicFramePr>
        <p:xfrm>
          <a:off x="4848344" y="3075408"/>
          <a:ext cx="2558005" cy="167089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07515">
                  <a:extLst>
                    <a:ext uri="{9D8B030D-6E8A-4147-A177-3AD203B41FA5}">
                      <a16:colId xmlns:a16="http://schemas.microsoft.com/office/drawing/2014/main" val="3096222937"/>
                    </a:ext>
                  </a:extLst>
                </a:gridCol>
                <a:gridCol w="1850490">
                  <a:extLst>
                    <a:ext uri="{9D8B030D-6E8A-4147-A177-3AD203B41FA5}">
                      <a16:colId xmlns:a16="http://schemas.microsoft.com/office/drawing/2014/main" val="2573214013"/>
                    </a:ext>
                  </a:extLst>
                </a:gridCol>
              </a:tblGrid>
              <a:tr h="319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@Id</a:t>
                      </a:r>
                      <a:endParaRPr lang="ko-KR" altLang="en-US" dirty="0"/>
                    </a:p>
                  </a:txBody>
                  <a:tcPr anchor="ctr" anchorCtr="1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973721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1L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4675807"/>
                  </a:ext>
                </a:extLst>
              </a:tr>
              <a:tr h="65256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 ? </a:t>
                      </a:r>
                      <a:r>
                        <a:rPr lang="ko-KR" altLang="en-US" sz="1400" dirty="0"/>
                        <a:t>데이터 없으면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9027112"/>
                  </a:ext>
                </a:extLst>
              </a:tr>
            </a:tbl>
          </a:graphicData>
        </a:graphic>
      </p:graphicFrame>
      <p:sp>
        <p:nvSpPr>
          <p:cNvPr id="47" name="타원 46">
            <a:extLst>
              <a:ext uri="{FF2B5EF4-FFF2-40B4-BE49-F238E27FC236}">
                <a16:creationId xmlns:a16="http://schemas.microsoft.com/office/drawing/2014/main" id="{12939526-9214-C644-8588-CCDF26D3CB4F}"/>
              </a:ext>
            </a:extLst>
          </p:cNvPr>
          <p:cNvSpPr/>
          <p:nvPr/>
        </p:nvSpPr>
        <p:spPr>
          <a:xfrm>
            <a:off x="5877332" y="3531677"/>
            <a:ext cx="1343823" cy="4581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1"/>
                </a:solidFill>
              </a:rPr>
              <a:t>employee #1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9C25B7-4F10-C949-9303-9C7687DDC1A6}"/>
              </a:ext>
            </a:extLst>
          </p:cNvPr>
          <p:cNvSpPr txBox="1"/>
          <p:nvPr/>
        </p:nvSpPr>
        <p:spPr>
          <a:xfrm>
            <a:off x="4848344" y="2675299"/>
            <a:ext cx="194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캐시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61588-7E90-1E47-B067-4AE7047F6ED6}"/>
              </a:ext>
            </a:extLst>
          </p:cNvPr>
          <p:cNvSpPr txBox="1"/>
          <p:nvPr/>
        </p:nvSpPr>
        <p:spPr>
          <a:xfrm>
            <a:off x="5927212" y="2701509"/>
            <a:ext cx="1192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em.persist</a:t>
            </a:r>
            <a:r>
              <a:rPr kumimoji="1"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2AA5349-724C-9745-8941-5DB327CD38F7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5969931" y="1915761"/>
            <a:ext cx="0" cy="115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971B8FA-C6DF-794A-81ED-C5ED5360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688" y="2661335"/>
            <a:ext cx="1921936" cy="1445296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D50C1EF-CFC0-9547-B5AC-867E320FC39C}"/>
              </a:ext>
            </a:extLst>
          </p:cNvPr>
          <p:cNvCxnSpPr>
            <a:cxnSpLocks/>
          </p:cNvCxnSpPr>
          <p:nvPr/>
        </p:nvCxnSpPr>
        <p:spPr>
          <a:xfrm flipH="1">
            <a:off x="7406349" y="3760742"/>
            <a:ext cx="2037339" cy="60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6F8A650-CA87-624C-BADD-012C2084F34A}"/>
              </a:ext>
            </a:extLst>
          </p:cNvPr>
          <p:cNvCxnSpPr>
            <a:cxnSpLocks/>
          </p:cNvCxnSpPr>
          <p:nvPr/>
        </p:nvCxnSpPr>
        <p:spPr>
          <a:xfrm flipV="1">
            <a:off x="5986135" y="2100775"/>
            <a:ext cx="3834067" cy="1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38BD60B-772A-3C40-9AB7-97F0E3A48F28}"/>
              </a:ext>
            </a:extLst>
          </p:cNvPr>
          <p:cNvSpPr txBox="1"/>
          <p:nvPr/>
        </p:nvSpPr>
        <p:spPr>
          <a:xfrm>
            <a:off x="6794244" y="2071533"/>
            <a:ext cx="270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em.getTransaction</a:t>
            </a:r>
            <a:r>
              <a:rPr kumimoji="1"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().commit()</a:t>
            </a: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F6270E61-FAF3-1442-9A84-CC9F02B2C26E}"/>
              </a:ext>
            </a:extLst>
          </p:cNvPr>
          <p:cNvCxnSpPr>
            <a:stCxn id="10" idx="7"/>
          </p:cNvCxnSpPr>
          <p:nvPr/>
        </p:nvCxnSpPr>
        <p:spPr>
          <a:xfrm flipV="1">
            <a:off x="2571809" y="1640541"/>
            <a:ext cx="748677" cy="251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9404DC5-9CB3-964C-969C-839332D403E6}"/>
              </a:ext>
            </a:extLst>
          </p:cNvPr>
          <p:cNvCxnSpPr>
            <a:cxnSpLocks/>
          </p:cNvCxnSpPr>
          <p:nvPr/>
        </p:nvCxnSpPr>
        <p:spPr>
          <a:xfrm flipV="1">
            <a:off x="7406349" y="3626799"/>
            <a:ext cx="2037339" cy="61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2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1A66-2F32-CA40-ACB4-02A8A875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엔티티</a:t>
            </a:r>
            <a:r>
              <a:rPr kumimoji="1" lang="ko-KR" altLang="en-US" dirty="0"/>
              <a:t> 생명주기</a:t>
            </a:r>
            <a:r>
              <a:rPr kumimoji="1" lang="en-US" altLang="ko-KR" dirty="0"/>
              <a:t>(Life Cycle)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C3EC9-1E35-E24E-8A9A-37882CC7F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41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17907-728D-F44B-843D-F27E1242C2F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/>
              <a:t>엔티티</a:t>
            </a:r>
            <a:r>
              <a:rPr kumimoji="1" lang="ko-KR" altLang="en-US" sz="3200" b="1" dirty="0"/>
              <a:t> 생명주기</a:t>
            </a:r>
            <a:endParaRPr kumimoji="1"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3C215-69C6-0A49-AA18-76FA382264CC}"/>
              </a:ext>
            </a:extLst>
          </p:cNvPr>
          <p:cNvSpPr txBox="1"/>
          <p:nvPr/>
        </p:nvSpPr>
        <p:spPr>
          <a:xfrm>
            <a:off x="0" y="995423"/>
            <a:ext cx="511229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/>
              <a:t>비영속</a:t>
            </a:r>
            <a:r>
              <a:rPr kumimoji="1" lang="en-US" altLang="ko-KR" sz="2400" b="1" dirty="0"/>
              <a:t> (new/transient)</a:t>
            </a:r>
          </a:p>
          <a:p>
            <a:r>
              <a:rPr kumimoji="1" lang="en-US" altLang="ko-KR" dirty="0"/>
              <a:t> : </a:t>
            </a:r>
            <a:r>
              <a:rPr kumimoji="1" lang="ko-KR" altLang="en-US" dirty="0" err="1"/>
              <a:t>엔티티</a:t>
            </a:r>
            <a:r>
              <a:rPr kumimoji="1" lang="ko-KR" altLang="en-US" dirty="0"/>
              <a:t> 객체를 인스턴스로 새로 생성한 상태</a:t>
            </a:r>
            <a:endParaRPr kumimoji="1" lang="en-US" altLang="ko-KR" dirty="0"/>
          </a:p>
          <a:p>
            <a:r>
              <a:rPr kumimoji="1" lang="en-US" altLang="ko-KR" dirty="0"/>
              <a:t> : ex) 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Employee employee = new Employee();</a:t>
            </a:r>
          </a:p>
          <a:p>
            <a:r>
              <a:rPr kumimoji="1" lang="ko-KR" altLang="en-US" dirty="0"/>
              <a:t>  </a:t>
            </a:r>
            <a:r>
              <a:rPr kumimoji="1" lang="en-US" altLang="ko-KR" dirty="0" err="1"/>
              <a:t>employee.setId</a:t>
            </a:r>
            <a:r>
              <a:rPr kumimoji="1" lang="en-US" altLang="ko-KR" dirty="0"/>
              <a:t>(1L);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employee.setName</a:t>
            </a:r>
            <a:r>
              <a:rPr kumimoji="1" lang="en-US" altLang="ko-KR" dirty="0"/>
              <a:t>(“</a:t>
            </a:r>
            <a:r>
              <a:rPr kumimoji="1" lang="en-US" altLang="ko-KR" dirty="0" err="1"/>
              <a:t>Dr.Jordan</a:t>
            </a:r>
            <a:r>
              <a:rPr kumimoji="1" lang="en-US" altLang="ko-KR" dirty="0"/>
              <a:t>”);</a:t>
            </a:r>
          </a:p>
          <a:p>
            <a:endParaRPr kumimoji="1" lang="en-US" altLang="ko-KR" dirty="0"/>
          </a:p>
          <a:p>
            <a:r>
              <a:rPr kumimoji="1" lang="ko-KR" altLang="en-US" sz="2400" b="1" dirty="0"/>
              <a:t>영속</a:t>
            </a:r>
            <a:r>
              <a:rPr kumimoji="1" lang="en-US" altLang="ko-KR" sz="2400" b="1" dirty="0"/>
              <a:t> (managed)</a:t>
            </a:r>
          </a:p>
          <a:p>
            <a:r>
              <a:rPr kumimoji="1" lang="en-US" altLang="ko-KR" dirty="0"/>
              <a:t> : </a:t>
            </a:r>
            <a:r>
              <a:rPr kumimoji="1" lang="ko-KR" altLang="en-US" dirty="0"/>
              <a:t>영속성 컨텍스트에 관리되는 상태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ex) </a:t>
            </a:r>
            <a:r>
              <a:rPr kumimoji="1" lang="en-US" altLang="ko-KR" dirty="0" err="1"/>
              <a:t>em.perisist</a:t>
            </a:r>
            <a:r>
              <a:rPr kumimoji="1" lang="en-US" altLang="ko-KR" dirty="0"/>
              <a:t>(employee);</a:t>
            </a:r>
          </a:p>
          <a:p>
            <a:endParaRPr kumimoji="1" lang="en-US" altLang="ko-KR" sz="1600" dirty="0"/>
          </a:p>
          <a:p>
            <a:r>
              <a:rPr kumimoji="1" lang="ko-KR" altLang="en-US" sz="2400" b="1" dirty="0" err="1"/>
              <a:t>준영속</a:t>
            </a:r>
            <a:r>
              <a:rPr kumimoji="1" lang="en-US" altLang="ko-KR" sz="2400" b="1" dirty="0"/>
              <a:t> (managed)</a:t>
            </a:r>
          </a:p>
          <a:p>
            <a:r>
              <a:rPr kumimoji="1" lang="en-US" altLang="ko-KR" dirty="0"/>
              <a:t> : </a:t>
            </a:r>
            <a:r>
              <a:rPr kumimoji="1" lang="ko-KR" altLang="en-US" dirty="0"/>
              <a:t>영속성 컨텍스트에 저장되었다가 분리된 상태</a:t>
            </a:r>
            <a:endParaRPr kumimoji="1" lang="en-US" altLang="ko-KR" dirty="0"/>
          </a:p>
          <a:p>
            <a:r>
              <a:rPr kumimoji="1" lang="en-US" altLang="ko-KR" dirty="0"/>
              <a:t> : ex)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em.detach</a:t>
            </a:r>
            <a:r>
              <a:rPr kumimoji="1" lang="en-US" altLang="ko-KR" dirty="0"/>
              <a:t>(employee)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em.remove</a:t>
            </a:r>
            <a:r>
              <a:rPr kumimoji="1" lang="en-US" altLang="ko-KR" dirty="0"/>
              <a:t>(employee) </a:t>
            </a:r>
          </a:p>
          <a:p>
            <a:endParaRPr kumimoji="1" lang="en-US" altLang="ko-KR" dirty="0"/>
          </a:p>
          <a:p>
            <a:r>
              <a:rPr kumimoji="1" lang="ko-KR" altLang="en-US" sz="2400" b="1" dirty="0"/>
              <a:t>삭제 </a:t>
            </a:r>
            <a:r>
              <a:rPr kumimoji="1" lang="en-US" altLang="ko-KR" sz="2400" b="1" dirty="0"/>
              <a:t>(removed)</a:t>
            </a:r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삭제된 상태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309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1277</Words>
  <Application>Microsoft Macintosh PowerPoint</Application>
  <PresentationFormat>와이드스크린</PresentationFormat>
  <Paragraphs>249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JPA 기본편 (2) - 영속성관리, 내부동작방식</vt:lpstr>
      <vt:lpstr>Docker DB 세팅</vt:lpstr>
      <vt:lpstr>PowerPoint 프레젠테이션</vt:lpstr>
      <vt:lpstr>PowerPoint 프레젠테이션</vt:lpstr>
      <vt:lpstr>영속성 컨텍스트</vt:lpstr>
      <vt:lpstr>PowerPoint 프레젠테이션</vt:lpstr>
      <vt:lpstr>PowerPoint 프레젠테이션</vt:lpstr>
      <vt:lpstr>엔티티 생명주기(Life Cycle)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엔티티 조회, 1차 캐시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엔티티 동일성 보장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JPA 기본편 (2) - 영속성관리, 내부동작방식</dc:title>
  <dc:creator>kyle.sgjung@dktechin.com</dc:creator>
  <cp:lastModifiedBy>kyle.sgjung@dktechin.com</cp:lastModifiedBy>
  <cp:revision>60</cp:revision>
  <dcterms:created xsi:type="dcterms:W3CDTF">2020-06-20T07:06:04Z</dcterms:created>
  <dcterms:modified xsi:type="dcterms:W3CDTF">2020-06-21T07:23:58Z</dcterms:modified>
</cp:coreProperties>
</file>